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63" r:id="rId3"/>
    <p:sldId id="270" r:id="rId4"/>
    <p:sldId id="257" r:id="rId5"/>
    <p:sldId id="258" r:id="rId6"/>
    <p:sldId id="259" r:id="rId7"/>
    <p:sldId id="260" r:id="rId8"/>
    <p:sldId id="261" r:id="rId9"/>
    <p:sldId id="265" r:id="rId10"/>
    <p:sldId id="266" r:id="rId11"/>
    <p:sldId id="267" r:id="rId12"/>
    <p:sldId id="268" r:id="rId13"/>
    <p:sldId id="272" r:id="rId14"/>
    <p:sldId id="273" r:id="rId15"/>
    <p:sldId id="274" r:id="rId16"/>
    <p:sldId id="275" r:id="rId17"/>
    <p:sldId id="276" r:id="rId18"/>
    <p:sldId id="269" r:id="rId19"/>
    <p:sldId id="2768" r:id="rId20"/>
    <p:sldId id="2769" r:id="rId21"/>
    <p:sldId id="264" r:id="rId22"/>
    <p:sldId id="2771" r:id="rId23"/>
    <p:sldId id="2772" r:id="rId24"/>
    <p:sldId id="2773" r:id="rId25"/>
    <p:sldId id="2774" r:id="rId26"/>
    <p:sldId id="2775" r:id="rId27"/>
    <p:sldId id="277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1DBEA5-9F8C-4D5B-B520-6EE704DD1837}" v="595" dt="2025-02-14T17:29:21.0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285"/>
    <p:restoredTop sz="96405"/>
  </p:normalViewPr>
  <p:slideViewPr>
    <p:cSldViewPr snapToGrid="0">
      <p:cViewPr varScale="1">
        <p:scale>
          <a:sx n="63" d="100"/>
          <a:sy n="63" d="100"/>
        </p:scale>
        <p:origin x="9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jurjo Barrio, Alicia (349B-Affiliate)" userId="97258808-7afd-451b-a707-8a569ee59dbc" providerId="ADAL" clId="{CF1DBEA5-9F8C-4D5B-B520-6EE704DD1837}"/>
    <pc:docChg chg="undo redo custSel addSld delSld modSld sldOrd">
      <pc:chgData name="Sanjurjo Barrio, Alicia (349B-Affiliate)" userId="97258808-7afd-451b-a707-8a569ee59dbc" providerId="ADAL" clId="{CF1DBEA5-9F8C-4D5B-B520-6EE704DD1837}" dt="2025-02-14T17:29:21.083" v="739" actId="20577"/>
      <pc:docMkLst>
        <pc:docMk/>
      </pc:docMkLst>
      <pc:sldChg chg="modSp mod modAnim">
        <pc:chgData name="Sanjurjo Barrio, Alicia (349B-Affiliate)" userId="97258808-7afd-451b-a707-8a569ee59dbc" providerId="ADAL" clId="{CF1DBEA5-9F8C-4D5B-B520-6EE704DD1837}" dt="2025-02-14T00:01:59.253" v="592" actId="20577"/>
        <pc:sldMkLst>
          <pc:docMk/>
          <pc:sldMk cId="2250275946" sldId="264"/>
        </pc:sldMkLst>
        <pc:spChg chg="mod">
          <ac:chgData name="Sanjurjo Barrio, Alicia (349B-Affiliate)" userId="97258808-7afd-451b-a707-8a569ee59dbc" providerId="ADAL" clId="{CF1DBEA5-9F8C-4D5B-B520-6EE704DD1837}" dt="2025-02-14T00:01:59.253" v="592" actId="20577"/>
          <ac:spMkLst>
            <pc:docMk/>
            <pc:sldMk cId="2250275946" sldId="264"/>
            <ac:spMk id="5" creationId="{76A27A4A-1B72-DF3F-0258-34C9C62A4D4F}"/>
          </ac:spMkLst>
        </pc:spChg>
      </pc:sldChg>
      <pc:sldChg chg="modSp del mod ord">
        <pc:chgData name="Sanjurjo Barrio, Alicia (349B-Affiliate)" userId="97258808-7afd-451b-a707-8a569ee59dbc" providerId="ADAL" clId="{CF1DBEA5-9F8C-4D5B-B520-6EE704DD1837}" dt="2025-02-13T23:51:12.165" v="194" actId="2696"/>
        <pc:sldMkLst>
          <pc:docMk/>
          <pc:sldMk cId="1358255556" sldId="271"/>
        </pc:sldMkLst>
        <pc:spChg chg="mod">
          <ac:chgData name="Sanjurjo Barrio, Alicia (349B-Affiliate)" userId="97258808-7afd-451b-a707-8a569ee59dbc" providerId="ADAL" clId="{CF1DBEA5-9F8C-4D5B-B520-6EE704DD1837}" dt="2025-02-13T23:49:32.327" v="160" actId="20577"/>
          <ac:spMkLst>
            <pc:docMk/>
            <pc:sldMk cId="1358255556" sldId="271"/>
            <ac:spMk id="2" creationId="{5594655A-5CBA-0836-C6D6-F7D42F80391C}"/>
          </ac:spMkLst>
        </pc:spChg>
      </pc:sldChg>
      <pc:sldChg chg="modSp mod">
        <pc:chgData name="Sanjurjo Barrio, Alicia (349B-Affiliate)" userId="97258808-7afd-451b-a707-8a569ee59dbc" providerId="ADAL" clId="{CF1DBEA5-9F8C-4D5B-B520-6EE704DD1837}" dt="2025-02-13T22:54:42.524" v="56" actId="20577"/>
        <pc:sldMkLst>
          <pc:docMk/>
          <pc:sldMk cId="3417273735" sldId="2770"/>
        </pc:sldMkLst>
        <pc:graphicFrameChg chg="mod modGraphic">
          <ac:chgData name="Sanjurjo Barrio, Alicia (349B-Affiliate)" userId="97258808-7afd-451b-a707-8a569ee59dbc" providerId="ADAL" clId="{CF1DBEA5-9F8C-4D5B-B520-6EE704DD1837}" dt="2025-02-13T22:54:42.524" v="56" actId="20577"/>
          <ac:graphicFrameMkLst>
            <pc:docMk/>
            <pc:sldMk cId="3417273735" sldId="2770"/>
            <ac:graphicFrameMk id="4" creationId="{6696741B-2D82-16EB-E0B9-637BAFE78371}"/>
          </ac:graphicFrameMkLst>
        </pc:graphicFrameChg>
      </pc:sldChg>
      <pc:sldChg chg="modSp add mod modAnim">
        <pc:chgData name="Sanjurjo Barrio, Alicia (349B-Affiliate)" userId="97258808-7afd-451b-a707-8a569ee59dbc" providerId="ADAL" clId="{CF1DBEA5-9F8C-4D5B-B520-6EE704DD1837}" dt="2025-02-13T23:51:07.947" v="193" actId="20577"/>
        <pc:sldMkLst>
          <pc:docMk/>
          <pc:sldMk cId="772716315" sldId="2771"/>
        </pc:sldMkLst>
        <pc:spChg chg="mod">
          <ac:chgData name="Sanjurjo Barrio, Alicia (349B-Affiliate)" userId="97258808-7afd-451b-a707-8a569ee59dbc" providerId="ADAL" clId="{CF1DBEA5-9F8C-4D5B-B520-6EE704DD1837}" dt="2025-02-13T23:51:07.947" v="193" actId="20577"/>
          <ac:spMkLst>
            <pc:docMk/>
            <pc:sldMk cId="772716315" sldId="2771"/>
            <ac:spMk id="2" creationId="{D55B1C7F-F4F8-D584-7FE7-5E7D78D16A6C}"/>
          </ac:spMkLst>
        </pc:spChg>
        <pc:spChg chg="mod">
          <ac:chgData name="Sanjurjo Barrio, Alicia (349B-Affiliate)" userId="97258808-7afd-451b-a707-8a569ee59dbc" providerId="ADAL" clId="{CF1DBEA5-9F8C-4D5B-B520-6EE704DD1837}" dt="2025-02-13T23:50:36.252" v="180" actId="20577"/>
          <ac:spMkLst>
            <pc:docMk/>
            <pc:sldMk cId="772716315" sldId="2771"/>
            <ac:spMk id="5" creationId="{CCDAC637-E56B-ABA0-104A-35727303F164}"/>
          </ac:spMkLst>
        </pc:spChg>
      </pc:sldChg>
      <pc:sldChg chg="modSp add mod">
        <pc:chgData name="Sanjurjo Barrio, Alicia (349B-Affiliate)" userId="97258808-7afd-451b-a707-8a569ee59dbc" providerId="ADAL" clId="{CF1DBEA5-9F8C-4D5B-B520-6EE704DD1837}" dt="2025-02-14T00:01:05.342" v="565" actId="20577"/>
        <pc:sldMkLst>
          <pc:docMk/>
          <pc:sldMk cId="541044604" sldId="2772"/>
        </pc:sldMkLst>
        <pc:spChg chg="mod">
          <ac:chgData name="Sanjurjo Barrio, Alicia (349B-Affiliate)" userId="97258808-7afd-451b-a707-8a569ee59dbc" providerId="ADAL" clId="{CF1DBEA5-9F8C-4D5B-B520-6EE704DD1837}" dt="2025-02-13T23:52:11.438" v="231" actId="255"/>
          <ac:spMkLst>
            <pc:docMk/>
            <pc:sldMk cId="541044604" sldId="2772"/>
            <ac:spMk id="2" creationId="{8D1EE7CD-47B4-1E90-4742-558313309ADC}"/>
          </ac:spMkLst>
        </pc:spChg>
        <pc:spChg chg="mod">
          <ac:chgData name="Sanjurjo Barrio, Alicia (349B-Affiliate)" userId="97258808-7afd-451b-a707-8a569ee59dbc" providerId="ADAL" clId="{CF1DBEA5-9F8C-4D5B-B520-6EE704DD1837}" dt="2025-02-14T00:01:05.342" v="565" actId="20577"/>
          <ac:spMkLst>
            <pc:docMk/>
            <pc:sldMk cId="541044604" sldId="2772"/>
            <ac:spMk id="5" creationId="{14CC7DCF-0D66-C5A2-5DC5-96100EFF4AB8}"/>
          </ac:spMkLst>
        </pc:spChg>
      </pc:sldChg>
      <pc:sldChg chg="addSp delSp modSp add mod">
        <pc:chgData name="Sanjurjo Barrio, Alicia (349B-Affiliate)" userId="97258808-7afd-451b-a707-8a569ee59dbc" providerId="ADAL" clId="{CF1DBEA5-9F8C-4D5B-B520-6EE704DD1837}" dt="2025-02-14T00:00:49.093" v="528" actId="20577"/>
        <pc:sldMkLst>
          <pc:docMk/>
          <pc:sldMk cId="1347819813" sldId="2773"/>
        </pc:sldMkLst>
        <pc:spChg chg="mod">
          <ac:chgData name="Sanjurjo Barrio, Alicia (349B-Affiliate)" userId="97258808-7afd-451b-a707-8a569ee59dbc" providerId="ADAL" clId="{CF1DBEA5-9F8C-4D5B-B520-6EE704DD1837}" dt="2025-02-13T23:55:02.845" v="382" actId="21"/>
          <ac:spMkLst>
            <pc:docMk/>
            <pc:sldMk cId="1347819813" sldId="2773"/>
            <ac:spMk id="2" creationId="{56E55119-72D0-43D3-C755-1DF7249EE169}"/>
          </ac:spMkLst>
        </pc:spChg>
        <pc:spChg chg="add del mod">
          <ac:chgData name="Sanjurjo Barrio, Alicia (349B-Affiliate)" userId="97258808-7afd-451b-a707-8a569ee59dbc" providerId="ADAL" clId="{CF1DBEA5-9F8C-4D5B-B520-6EE704DD1837}" dt="2025-02-14T00:00:24.831" v="472" actId="478"/>
          <ac:spMkLst>
            <pc:docMk/>
            <pc:sldMk cId="1347819813" sldId="2773"/>
            <ac:spMk id="4" creationId="{83F67C4E-7DD8-EB50-287F-A6A2B3DCEB19}"/>
          </ac:spMkLst>
        </pc:spChg>
        <pc:spChg chg="mod">
          <ac:chgData name="Sanjurjo Barrio, Alicia (349B-Affiliate)" userId="97258808-7afd-451b-a707-8a569ee59dbc" providerId="ADAL" clId="{CF1DBEA5-9F8C-4D5B-B520-6EE704DD1837}" dt="2025-02-14T00:00:49.093" v="528" actId="20577"/>
          <ac:spMkLst>
            <pc:docMk/>
            <pc:sldMk cId="1347819813" sldId="2773"/>
            <ac:spMk id="5" creationId="{F1603124-4624-EB5C-BAA0-A83DA433A8B9}"/>
          </ac:spMkLst>
        </pc:spChg>
        <pc:spChg chg="add del mod">
          <ac:chgData name="Sanjurjo Barrio, Alicia (349B-Affiliate)" userId="97258808-7afd-451b-a707-8a569ee59dbc" providerId="ADAL" clId="{CF1DBEA5-9F8C-4D5B-B520-6EE704DD1837}" dt="2025-02-14T00:00:32.621" v="476" actId="22"/>
          <ac:spMkLst>
            <pc:docMk/>
            <pc:sldMk cId="1347819813" sldId="2773"/>
            <ac:spMk id="7" creationId="{51D22465-0611-2D8D-392D-0B80F6325A03}"/>
          </ac:spMkLst>
        </pc:spChg>
      </pc:sldChg>
      <pc:sldChg chg="modSp add mod">
        <pc:chgData name="Sanjurjo Barrio, Alicia (349B-Affiliate)" userId="97258808-7afd-451b-a707-8a569ee59dbc" providerId="ADAL" clId="{CF1DBEA5-9F8C-4D5B-B520-6EE704DD1837}" dt="2025-02-14T17:29:21.083" v="739" actId="20577"/>
        <pc:sldMkLst>
          <pc:docMk/>
          <pc:sldMk cId="1438751256" sldId="2774"/>
        </pc:sldMkLst>
        <pc:spChg chg="mod">
          <ac:chgData name="Sanjurjo Barrio, Alicia (349B-Affiliate)" userId="97258808-7afd-451b-a707-8a569ee59dbc" providerId="ADAL" clId="{CF1DBEA5-9F8C-4D5B-B520-6EE704DD1837}" dt="2025-02-14T00:01:27.043" v="575" actId="20577"/>
          <ac:spMkLst>
            <pc:docMk/>
            <pc:sldMk cId="1438751256" sldId="2774"/>
            <ac:spMk id="2" creationId="{D7CE000D-553F-1C57-572D-AF2A741309D8}"/>
          </ac:spMkLst>
        </pc:spChg>
        <pc:spChg chg="mod">
          <ac:chgData name="Sanjurjo Barrio, Alicia (349B-Affiliate)" userId="97258808-7afd-451b-a707-8a569ee59dbc" providerId="ADAL" clId="{CF1DBEA5-9F8C-4D5B-B520-6EE704DD1837}" dt="2025-02-14T17:29:21.083" v="739" actId="20577"/>
          <ac:spMkLst>
            <pc:docMk/>
            <pc:sldMk cId="1438751256" sldId="2774"/>
            <ac:spMk id="5" creationId="{06CC8B82-2529-F693-9490-6A090BBAA5C9}"/>
          </ac:spMkLst>
        </pc:spChg>
      </pc:sldChg>
      <pc:sldChg chg="modSp add mod">
        <pc:chgData name="Sanjurjo Barrio, Alicia (349B-Affiliate)" userId="97258808-7afd-451b-a707-8a569ee59dbc" providerId="ADAL" clId="{CF1DBEA5-9F8C-4D5B-B520-6EE704DD1837}" dt="2025-02-14T00:04:33.677" v="688" actId="20577"/>
        <pc:sldMkLst>
          <pc:docMk/>
          <pc:sldMk cId="3336168920" sldId="2775"/>
        </pc:sldMkLst>
        <pc:spChg chg="mod">
          <ac:chgData name="Sanjurjo Barrio, Alicia (349B-Affiliate)" userId="97258808-7afd-451b-a707-8a569ee59dbc" providerId="ADAL" clId="{CF1DBEA5-9F8C-4D5B-B520-6EE704DD1837}" dt="2025-02-14T00:03:48.941" v="632"/>
          <ac:spMkLst>
            <pc:docMk/>
            <pc:sldMk cId="3336168920" sldId="2775"/>
            <ac:spMk id="2" creationId="{466DBC4B-6CE6-CF98-7812-418278B0FA74}"/>
          </ac:spMkLst>
        </pc:spChg>
        <pc:spChg chg="mod">
          <ac:chgData name="Sanjurjo Barrio, Alicia (349B-Affiliate)" userId="97258808-7afd-451b-a707-8a569ee59dbc" providerId="ADAL" clId="{CF1DBEA5-9F8C-4D5B-B520-6EE704DD1837}" dt="2025-02-14T00:04:33.677" v="688" actId="20577"/>
          <ac:spMkLst>
            <pc:docMk/>
            <pc:sldMk cId="3336168920" sldId="2775"/>
            <ac:spMk id="5" creationId="{F36068CD-1F25-63D3-CD8E-F7F5733CE813}"/>
          </ac:spMkLst>
        </pc:spChg>
      </pc:sldChg>
    </pc:docChg>
  </pc:docChgLst>
</pc:chgInfo>
</file>

<file path=ppt/media/hdphoto1.wdp>
</file>

<file path=ppt/media/image1.png>
</file>

<file path=ppt/media/image10.png>
</file>

<file path=ppt/media/image11.png>
</file>

<file path=ppt/media/image12.jpeg>
</file>

<file path=ppt/media/image13.png>
</file>

<file path=ppt/media/image14.png>
</file>

<file path=ppt/media/image2.jpeg>
</file>

<file path=ppt/media/image3.png>
</file>

<file path=ppt/media/image4.png>
</file>

<file path=ppt/media/image5.png>
</file>

<file path=ppt/media/image6.png>
</file>

<file path=ppt/media/image7.g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0C312E-925A-4389-AF9D-E2EE6ECE84A1}" type="datetimeFigureOut">
              <a:rPr lang="en-US" smtClean="0"/>
              <a:t>2/14/2025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5B3CEC-66E6-49E2-B4F8-B8DA941933B5}" type="slidenum">
              <a:rPr lang="en-US" smtClean="0"/>
              <a:t>‹#›</a:t>
            </a:fld>
            <a:endParaRPr lang="en-US"/>
          </a:p>
        </p:txBody>
      </p:sp>
    </p:spTree>
    <p:extLst>
      <p:ext uri="{BB962C8B-B14F-4D97-AF65-F5344CB8AC3E}">
        <p14:creationId xmlns:p14="http://schemas.microsoft.com/office/powerpoint/2010/main" val="5344428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3B000-E281-3647-1BCD-EBEEF43B13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770300-7AE2-4753-271E-31930EEF7F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3D0AF2F-2CFE-3439-7DD4-E5E34A2F809E}"/>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5" name="Footer Placeholder 4">
            <a:extLst>
              <a:ext uri="{FF2B5EF4-FFF2-40B4-BE49-F238E27FC236}">
                <a16:creationId xmlns:a16="http://schemas.microsoft.com/office/drawing/2014/main" id="{156F3A90-3A3E-3D05-FEC6-D54A3287B0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4985EB-AE41-52E2-4ACF-D9F9A7868F25}"/>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4261242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CF6A3-9F27-9129-4B14-13E3DD5C031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1B63980-AA63-8F8F-F2AD-57AFB3D932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0C8370-C789-AED8-D023-9C9E291D11AD}"/>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5" name="Footer Placeholder 4">
            <a:extLst>
              <a:ext uri="{FF2B5EF4-FFF2-40B4-BE49-F238E27FC236}">
                <a16:creationId xmlns:a16="http://schemas.microsoft.com/office/drawing/2014/main" id="{043FABF0-ACFE-4B4E-C0AF-D95CF2BA56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C208C0-BDC6-653D-5026-808EECB20C13}"/>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475846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A2A7CC-E70C-604C-32AA-4061A07D0E2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017D242-6109-1BCE-D97F-E9481BF7107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8E3E25-2D9E-4711-E180-9C262B31979A}"/>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5" name="Footer Placeholder 4">
            <a:extLst>
              <a:ext uri="{FF2B5EF4-FFF2-40B4-BE49-F238E27FC236}">
                <a16:creationId xmlns:a16="http://schemas.microsoft.com/office/drawing/2014/main" id="{818C3142-A2AD-1420-0B85-02C11322F1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A8E12A-EA03-3F13-913C-B22FA5455DC0}"/>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3555078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25114-C005-83C8-F83E-D65E2C959D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70A486-FFDA-0C98-D387-04BBDEF01B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7ECEA4-D5E9-142E-36FF-39029CD8DAE8}"/>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5" name="Footer Placeholder 4">
            <a:extLst>
              <a:ext uri="{FF2B5EF4-FFF2-40B4-BE49-F238E27FC236}">
                <a16:creationId xmlns:a16="http://schemas.microsoft.com/office/drawing/2014/main" id="{69F44C60-61D1-7359-0187-CB05A40005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AF721E-77A3-E468-A88F-93D6765048BA}"/>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1383777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E7D2D-B519-948F-098A-CB491149F5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5BD116-EF2B-A878-D774-F68622B660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C35CE6-B2DB-E48D-E628-39F12F6D3A04}"/>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5" name="Footer Placeholder 4">
            <a:extLst>
              <a:ext uri="{FF2B5EF4-FFF2-40B4-BE49-F238E27FC236}">
                <a16:creationId xmlns:a16="http://schemas.microsoft.com/office/drawing/2014/main" id="{2B74B147-EF68-BC71-6BE1-EAF5DE4FDF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B3332E-009C-035D-0F59-7B2072A4EA74}"/>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4219232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81676-88AE-1E59-34F5-F15D999D0F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49B826-FCDF-3DB0-63AB-2D6BA332A5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011326-D732-F351-B477-E4F3EE7C43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FA76562-7DD5-540A-5ECD-816E6656ED19}"/>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6" name="Footer Placeholder 5">
            <a:extLst>
              <a:ext uri="{FF2B5EF4-FFF2-40B4-BE49-F238E27FC236}">
                <a16:creationId xmlns:a16="http://schemas.microsoft.com/office/drawing/2014/main" id="{94DAF87E-145D-0F0B-3CC4-179978D4DE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6DBA43-5D43-F1B1-0EC4-6E6652900ABB}"/>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2686356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2BC53-35C2-A6A5-A54A-3F728C3370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47D4D2-628B-7372-CFDB-AEE4A90667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CBC3A5-34A9-5BFA-1246-32DF7517C19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D70FD8E-98A7-DEF3-3D16-6AE9EEE35A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506889-0F4C-43FF-99EC-BE3F995449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7307096-4CAE-1C01-4887-072AFA6E4E73}"/>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8" name="Footer Placeholder 7">
            <a:extLst>
              <a:ext uri="{FF2B5EF4-FFF2-40B4-BE49-F238E27FC236}">
                <a16:creationId xmlns:a16="http://schemas.microsoft.com/office/drawing/2014/main" id="{F33B769F-DC50-1AB2-6A20-00B30F804B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9C03A82-F95F-668F-F5FA-7B83B1BA11AC}"/>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1205243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8C647-3B93-4526-F597-F40ECD02492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13D93FE-92E5-A76D-B74B-EA6101E41959}"/>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4" name="Footer Placeholder 3">
            <a:extLst>
              <a:ext uri="{FF2B5EF4-FFF2-40B4-BE49-F238E27FC236}">
                <a16:creationId xmlns:a16="http://schemas.microsoft.com/office/drawing/2014/main" id="{607475CF-D71B-5CD8-E564-6D24C72D15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009F96-419E-04AC-4B2E-1C7AD090468B}"/>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2517291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6CA352-7768-E4F7-8F8A-B8029BF9A1B7}"/>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3" name="Footer Placeholder 2">
            <a:extLst>
              <a:ext uri="{FF2B5EF4-FFF2-40B4-BE49-F238E27FC236}">
                <a16:creationId xmlns:a16="http://schemas.microsoft.com/office/drawing/2014/main" id="{DA1A5FE5-C48D-E943-1CB2-2546099EE6B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F961DF-8930-9690-4B7E-59276A2015E8}"/>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812741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D9DC3-32A9-977A-45FA-60B93B36E3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59D1CC-C729-F746-0B7D-6BBA6F4542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1915A82-CA6E-CDBF-3FDE-A7E677F939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A5A479-A24B-0D08-B0FE-533FDB3ED17D}"/>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6" name="Footer Placeholder 5">
            <a:extLst>
              <a:ext uri="{FF2B5EF4-FFF2-40B4-BE49-F238E27FC236}">
                <a16:creationId xmlns:a16="http://schemas.microsoft.com/office/drawing/2014/main" id="{0E973DA5-663E-7B66-9306-BB9BDE67F8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60B0A2-BD3A-FF5F-E589-F5E96AD4D6F5}"/>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2375209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57D44-AB6B-F84C-AFA1-4E7DE17D40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EFA029-7B0D-C06D-9304-0C36211A08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86CF876-5835-984B-F3A6-52D69D54FD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4FF5DC-19AE-87D6-3349-46D42A887F6D}"/>
              </a:ext>
            </a:extLst>
          </p:cNvPr>
          <p:cNvSpPr>
            <a:spLocks noGrp="1"/>
          </p:cNvSpPr>
          <p:nvPr>
            <p:ph type="dt" sz="half" idx="10"/>
          </p:nvPr>
        </p:nvSpPr>
        <p:spPr/>
        <p:txBody>
          <a:bodyPr/>
          <a:lstStyle/>
          <a:p>
            <a:fld id="{9CF7FEDC-3C23-7841-83F3-FBAC51FA4554}" type="datetimeFigureOut">
              <a:rPr lang="en-US" smtClean="0"/>
              <a:t>2/14/2025</a:t>
            </a:fld>
            <a:endParaRPr lang="en-US"/>
          </a:p>
        </p:txBody>
      </p:sp>
      <p:sp>
        <p:nvSpPr>
          <p:cNvPr id="6" name="Footer Placeholder 5">
            <a:extLst>
              <a:ext uri="{FF2B5EF4-FFF2-40B4-BE49-F238E27FC236}">
                <a16:creationId xmlns:a16="http://schemas.microsoft.com/office/drawing/2014/main" id="{51FEE31F-DEF8-5AA5-CEC2-7B433D0329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2F5EE4-840E-9730-A7C8-A097BADC15FB}"/>
              </a:ext>
            </a:extLst>
          </p:cNvPr>
          <p:cNvSpPr>
            <a:spLocks noGrp="1"/>
          </p:cNvSpPr>
          <p:nvPr>
            <p:ph type="sldNum" sz="quarter" idx="12"/>
          </p:nvPr>
        </p:nvSpPr>
        <p:spPr/>
        <p:txBody>
          <a:bodyPr/>
          <a:lstStyle/>
          <a:p>
            <a:fld id="{3E4FD980-5AA8-384E-890E-0A707CC3EDFF}" type="slidenum">
              <a:rPr lang="en-US" smtClean="0"/>
              <a:t>‹#›</a:t>
            </a:fld>
            <a:endParaRPr lang="en-US"/>
          </a:p>
        </p:txBody>
      </p:sp>
    </p:spTree>
    <p:extLst>
      <p:ext uri="{BB962C8B-B14F-4D97-AF65-F5344CB8AC3E}">
        <p14:creationId xmlns:p14="http://schemas.microsoft.com/office/powerpoint/2010/main" val="3557824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D70809-4A2A-2798-A5F8-CC739BE38B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E1A4643-062C-43AB-03EE-A10AEA394C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21451E-0F0C-7AC2-C892-4913E734B3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F7FEDC-3C23-7841-83F3-FBAC51FA4554}" type="datetimeFigureOut">
              <a:rPr lang="en-US" smtClean="0"/>
              <a:t>2/14/2025</a:t>
            </a:fld>
            <a:endParaRPr lang="en-US"/>
          </a:p>
        </p:txBody>
      </p:sp>
      <p:sp>
        <p:nvSpPr>
          <p:cNvPr id="5" name="Footer Placeholder 4">
            <a:extLst>
              <a:ext uri="{FF2B5EF4-FFF2-40B4-BE49-F238E27FC236}">
                <a16:creationId xmlns:a16="http://schemas.microsoft.com/office/drawing/2014/main" id="{9868D69C-170E-286C-4CC0-BCADBF58BB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80194F3-8BCC-86D7-C0C0-12C25893C0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4FD980-5AA8-384E-890E-0A707CC3EDFF}" type="slidenum">
              <a:rPr lang="en-US" smtClean="0"/>
              <a:t>‹#›</a:t>
            </a:fld>
            <a:endParaRPr lang="en-US"/>
          </a:p>
        </p:txBody>
      </p:sp>
    </p:spTree>
    <p:extLst>
      <p:ext uri="{BB962C8B-B14F-4D97-AF65-F5344CB8AC3E}">
        <p14:creationId xmlns:p14="http://schemas.microsoft.com/office/powerpoint/2010/main" val="6970741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49A06A-33C1-B740-B483-31714BBA75F0}"/>
              </a:ext>
            </a:extLst>
          </p:cNvPr>
          <p:cNvPicPr>
            <a:picLocks noChangeAspect="1"/>
          </p:cNvPicPr>
          <p:nvPr/>
        </p:nvPicPr>
        <p:blipFill>
          <a:blip r:embed="rId2"/>
          <a:stretch>
            <a:fillRect/>
          </a:stretch>
        </p:blipFill>
        <p:spPr>
          <a:xfrm>
            <a:off x="0" y="0"/>
            <a:ext cx="12192000" cy="6858000"/>
          </a:xfrm>
          <a:prstGeom prst="rect">
            <a:avLst/>
          </a:prstGeom>
        </p:spPr>
      </p:pic>
      <p:sp>
        <p:nvSpPr>
          <p:cNvPr id="3" name="Subtitle 2">
            <a:extLst>
              <a:ext uri="{FF2B5EF4-FFF2-40B4-BE49-F238E27FC236}">
                <a16:creationId xmlns:a16="http://schemas.microsoft.com/office/drawing/2014/main" id="{B48F6FAC-2CCF-C552-07EB-09C7251708A3}"/>
              </a:ext>
            </a:extLst>
          </p:cNvPr>
          <p:cNvSpPr>
            <a:spLocks noGrp="1"/>
          </p:cNvSpPr>
          <p:nvPr>
            <p:ph type="subTitle" idx="1"/>
          </p:nvPr>
        </p:nvSpPr>
        <p:spPr>
          <a:xfrm>
            <a:off x="1329447" y="5199991"/>
            <a:ext cx="9144000" cy="1655762"/>
          </a:xfrm>
          <a:noFill/>
        </p:spPr>
        <p:txBody>
          <a:bodyPr/>
          <a:lstStyle/>
          <a:p>
            <a:r>
              <a:rPr lang="en-US" sz="2400" dirty="0">
                <a:solidFill>
                  <a:schemeClr val="bg1"/>
                </a:solidFill>
              </a:rPr>
              <a:t>Cislunar &amp; Lunar Digital Twin Workshop</a:t>
            </a:r>
          </a:p>
          <a:p>
            <a:endParaRPr lang="en-US" sz="2400" dirty="0">
              <a:solidFill>
                <a:schemeClr val="bg1"/>
              </a:solidFill>
            </a:endParaRPr>
          </a:p>
          <a:p>
            <a:r>
              <a:rPr lang="en-US" sz="2400" dirty="0">
                <a:solidFill>
                  <a:schemeClr val="bg1"/>
                </a:solidFill>
              </a:rPr>
              <a:t>April 21</a:t>
            </a:r>
            <a:r>
              <a:rPr lang="en-US" sz="2400" baseline="30000" dirty="0">
                <a:solidFill>
                  <a:schemeClr val="bg1"/>
                </a:solidFill>
              </a:rPr>
              <a:t>st</a:t>
            </a:r>
            <a:r>
              <a:rPr lang="en-US" sz="2400" dirty="0">
                <a:solidFill>
                  <a:schemeClr val="bg1"/>
                </a:solidFill>
              </a:rPr>
              <a:t> </a:t>
            </a:r>
            <a:r>
              <a:rPr lang="en-US" dirty="0">
                <a:solidFill>
                  <a:schemeClr val="bg1"/>
                </a:solidFill>
              </a:rPr>
              <a:t>, 2025</a:t>
            </a:r>
          </a:p>
        </p:txBody>
      </p:sp>
      <p:sp>
        <p:nvSpPr>
          <p:cNvPr id="4" name="Title 1">
            <a:extLst>
              <a:ext uri="{FF2B5EF4-FFF2-40B4-BE49-F238E27FC236}">
                <a16:creationId xmlns:a16="http://schemas.microsoft.com/office/drawing/2014/main" id="{95EFD05A-94C4-7313-329B-FAD481277B91}"/>
              </a:ext>
            </a:extLst>
          </p:cNvPr>
          <p:cNvSpPr>
            <a:spLocks noGrp="1"/>
          </p:cNvSpPr>
          <p:nvPr>
            <p:ph type="ctrTitle"/>
          </p:nvPr>
        </p:nvSpPr>
        <p:spPr>
          <a:xfrm>
            <a:off x="1524000" y="1180016"/>
            <a:ext cx="9144000" cy="2387600"/>
          </a:xfrm>
        </p:spPr>
        <p:txBody>
          <a:bodyPr>
            <a:noAutofit/>
          </a:bodyPr>
          <a:lstStyle/>
          <a:p>
            <a:r>
              <a:rPr lang="en-US" sz="4400" b="1" dirty="0">
                <a:solidFill>
                  <a:schemeClr val="bg1"/>
                </a:solidFill>
              </a:rPr>
              <a:t>Digital Twin Interoperability Demonstration Use Case </a:t>
            </a:r>
            <a:br>
              <a:rPr lang="en-US" sz="4400" b="1" dirty="0">
                <a:solidFill>
                  <a:schemeClr val="bg1"/>
                </a:solidFill>
              </a:rPr>
            </a:br>
            <a:endParaRPr lang="en-US" sz="4400" b="1" dirty="0">
              <a:solidFill>
                <a:schemeClr val="bg1"/>
              </a:solidFill>
            </a:endParaRPr>
          </a:p>
        </p:txBody>
      </p:sp>
    </p:spTree>
    <p:extLst>
      <p:ext uri="{BB962C8B-B14F-4D97-AF65-F5344CB8AC3E}">
        <p14:creationId xmlns:p14="http://schemas.microsoft.com/office/powerpoint/2010/main" val="27487474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E3F562-96B5-1A85-1BDB-9E352D7D98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4F325D-7D62-7921-EE86-3EF5A6D8A1D6}"/>
              </a:ext>
            </a:extLst>
          </p:cNvPr>
          <p:cNvSpPr>
            <a:spLocks noGrp="1"/>
          </p:cNvSpPr>
          <p:nvPr>
            <p:ph type="title"/>
          </p:nvPr>
        </p:nvSpPr>
        <p:spPr/>
        <p:txBody>
          <a:bodyPr/>
          <a:lstStyle/>
          <a:p>
            <a:r>
              <a:rPr lang="en-US" b="1" dirty="0"/>
              <a:t>ACTIVITY BREAKDOWN  </a:t>
            </a:r>
          </a:p>
        </p:txBody>
      </p:sp>
      <p:sp>
        <p:nvSpPr>
          <p:cNvPr id="5" name="TextBox 4">
            <a:extLst>
              <a:ext uri="{FF2B5EF4-FFF2-40B4-BE49-F238E27FC236}">
                <a16:creationId xmlns:a16="http://schemas.microsoft.com/office/drawing/2014/main" id="{48B99CB3-A473-FC13-4B91-F83498AAD2AD}"/>
              </a:ext>
            </a:extLst>
          </p:cNvPr>
          <p:cNvSpPr txBox="1"/>
          <p:nvPr/>
        </p:nvSpPr>
        <p:spPr>
          <a:xfrm>
            <a:off x="838200" y="1457522"/>
            <a:ext cx="10515599" cy="2308324"/>
          </a:xfrm>
          <a:prstGeom prst="rect">
            <a:avLst/>
          </a:prstGeom>
          <a:noFill/>
        </p:spPr>
        <p:txBody>
          <a:bodyPr wrap="square" rtlCol="0">
            <a:spAutoFit/>
          </a:bodyPr>
          <a:lstStyle/>
          <a:p>
            <a:pPr>
              <a:lnSpc>
                <a:spcPct val="150000"/>
              </a:lnSpc>
            </a:pPr>
            <a:r>
              <a:rPr lang="en-US" b="1" dirty="0"/>
              <a:t>Step 1. </a:t>
            </a:r>
            <a:r>
              <a:rPr lang="en-US" dirty="0"/>
              <a:t>CADRE rover sends an SOS message after getting stuck in a ditch while conducting its operations. VIPER A is in the vicinity and receives the message. </a:t>
            </a:r>
          </a:p>
          <a:p>
            <a:pPr marL="742950" lvl="1" indent="-285750">
              <a:buFont typeface="Arial" panose="020B0604020202020204" pitchFamily="34" charset="0"/>
              <a:buChar char="•"/>
            </a:pPr>
            <a:r>
              <a:rPr lang="en-US" dirty="0"/>
              <a:t>An Activity is registered for Viper A to go in to help, describing goal.</a:t>
            </a:r>
          </a:p>
          <a:p>
            <a:pPr marL="742950" lvl="1" indent="-285750">
              <a:buFont typeface="Arial" panose="020B0604020202020204" pitchFamily="34" charset="0"/>
              <a:buChar char="•"/>
            </a:pPr>
            <a:r>
              <a:rPr lang="en-US" dirty="0"/>
              <a:t>A Credential is issued. VIPER A is given access to CADRE, and CADRE to VIPER. </a:t>
            </a:r>
          </a:p>
          <a:p>
            <a:pPr marL="742950" lvl="1" indent="-285750">
              <a:buFont typeface="Arial" panose="020B0604020202020204" pitchFamily="34" charset="0"/>
              <a:buChar char="•"/>
            </a:pPr>
            <a:r>
              <a:rPr lang="en-US" dirty="0"/>
              <a:t>Models are downloaded in the corresponding platform </a:t>
            </a:r>
          </a:p>
          <a:p>
            <a:pPr marL="1200150" lvl="2" indent="-285750">
              <a:buFont typeface="Arial" panose="020B0604020202020204" pitchFamily="34" charset="0"/>
              <a:buChar char="•"/>
            </a:pPr>
            <a:r>
              <a:rPr lang="en-US" dirty="0"/>
              <a:t>CADRE in Unreal with Chaos Physics</a:t>
            </a:r>
          </a:p>
          <a:p>
            <a:pPr marL="1200150" lvl="2" indent="-285750">
              <a:buFont typeface="Arial" panose="020B0604020202020204" pitchFamily="34" charset="0"/>
              <a:buChar char="•"/>
            </a:pPr>
            <a:r>
              <a:rPr lang="en-US" dirty="0"/>
              <a:t>VIPER A in Omniverse with PhysX</a:t>
            </a:r>
          </a:p>
        </p:txBody>
      </p:sp>
      <p:sp>
        <p:nvSpPr>
          <p:cNvPr id="4" name="TextBox 3">
            <a:extLst>
              <a:ext uri="{FF2B5EF4-FFF2-40B4-BE49-F238E27FC236}">
                <a16:creationId xmlns:a16="http://schemas.microsoft.com/office/drawing/2014/main" id="{31CCAB72-D28E-09C0-6552-3C33E8AAE398}"/>
              </a:ext>
            </a:extLst>
          </p:cNvPr>
          <p:cNvSpPr txBox="1"/>
          <p:nvPr/>
        </p:nvSpPr>
        <p:spPr>
          <a:xfrm>
            <a:off x="838199" y="3765846"/>
            <a:ext cx="10515599" cy="2446824"/>
          </a:xfrm>
          <a:prstGeom prst="rect">
            <a:avLst/>
          </a:prstGeom>
          <a:noFill/>
        </p:spPr>
        <p:txBody>
          <a:bodyPr wrap="square">
            <a:spAutoFit/>
          </a:bodyPr>
          <a:lstStyle/>
          <a:p>
            <a:pPr>
              <a:lnSpc>
                <a:spcPct val="150000"/>
              </a:lnSpc>
            </a:pPr>
            <a:r>
              <a:rPr lang="en-US" b="1" dirty="0"/>
              <a:t>Step 2. </a:t>
            </a:r>
            <a:r>
              <a:rPr lang="en-US" dirty="0"/>
              <a:t>VIPER A goes to the crater where CADRE is located and stops at the edge. VIPER assesses the crater, measures the slope, and sends 3D geometry to Krono (or PINN) for slope regolith friction simulation. Viper A sends request to LLM for path planning.</a:t>
            </a:r>
          </a:p>
          <a:p>
            <a:pPr marL="742950" lvl="1" indent="-285750">
              <a:buFont typeface="Arial" panose="020B0604020202020204" pitchFamily="34" charset="0"/>
              <a:buChar char="•"/>
            </a:pPr>
            <a:r>
              <a:rPr lang="en-US" dirty="0"/>
              <a:t>VIPER A and CADRE digital twins are synchronized. </a:t>
            </a:r>
          </a:p>
          <a:p>
            <a:pPr marL="742950" lvl="1" indent="-285750">
              <a:buFont typeface="Arial" panose="020B0604020202020204" pitchFamily="34" charset="0"/>
              <a:buChar char="•"/>
            </a:pPr>
            <a:r>
              <a:rPr lang="en-US" dirty="0"/>
              <a:t>CADRE sends information to VIPER, about environment.</a:t>
            </a:r>
          </a:p>
          <a:p>
            <a:pPr marL="742950" lvl="1" indent="-285750">
              <a:buFont typeface="Arial" panose="020B0604020202020204" pitchFamily="34" charset="0"/>
              <a:buChar char="•"/>
            </a:pPr>
            <a:r>
              <a:rPr lang="en-US" dirty="0"/>
              <a:t>VIPER A sends 3D geometry to Krono (or PINN) for slope regolith friction simulation.</a:t>
            </a:r>
          </a:p>
          <a:p>
            <a:pPr marL="742950" lvl="1" indent="-285750">
              <a:buFont typeface="Arial" panose="020B0604020202020204" pitchFamily="34" charset="0"/>
              <a:buChar char="•"/>
            </a:pPr>
            <a:r>
              <a:rPr lang="en-US" dirty="0"/>
              <a:t>VIPER A sends request to LLM for path planning.</a:t>
            </a:r>
          </a:p>
        </p:txBody>
      </p:sp>
    </p:spTree>
    <p:extLst>
      <p:ext uri="{BB962C8B-B14F-4D97-AF65-F5344CB8AC3E}">
        <p14:creationId xmlns:p14="http://schemas.microsoft.com/office/powerpoint/2010/main" val="3403640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10293B-C176-A2CD-E0D3-A4520C9C4B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DCA47A-70C2-9547-66E5-3494829D27DF}"/>
              </a:ext>
            </a:extLst>
          </p:cNvPr>
          <p:cNvSpPr>
            <a:spLocks noGrp="1"/>
          </p:cNvSpPr>
          <p:nvPr>
            <p:ph type="title"/>
          </p:nvPr>
        </p:nvSpPr>
        <p:spPr/>
        <p:txBody>
          <a:bodyPr/>
          <a:lstStyle/>
          <a:p>
            <a:r>
              <a:rPr lang="en-US" b="1" dirty="0"/>
              <a:t>ACTIVITY BREAKDOWN </a:t>
            </a:r>
          </a:p>
        </p:txBody>
      </p:sp>
      <p:sp>
        <p:nvSpPr>
          <p:cNvPr id="5" name="TextBox 4">
            <a:extLst>
              <a:ext uri="{FF2B5EF4-FFF2-40B4-BE49-F238E27FC236}">
                <a16:creationId xmlns:a16="http://schemas.microsoft.com/office/drawing/2014/main" id="{00A0F659-ECBE-06A0-B18D-05745C0DBEF9}"/>
              </a:ext>
            </a:extLst>
          </p:cNvPr>
          <p:cNvSpPr txBox="1"/>
          <p:nvPr/>
        </p:nvSpPr>
        <p:spPr>
          <a:xfrm>
            <a:off x="838200" y="1457522"/>
            <a:ext cx="10515599" cy="2585323"/>
          </a:xfrm>
          <a:prstGeom prst="rect">
            <a:avLst/>
          </a:prstGeom>
          <a:noFill/>
        </p:spPr>
        <p:txBody>
          <a:bodyPr wrap="square" rtlCol="0">
            <a:spAutoFit/>
          </a:bodyPr>
          <a:lstStyle/>
          <a:p>
            <a:pPr>
              <a:lnSpc>
                <a:spcPct val="150000"/>
              </a:lnSpc>
            </a:pPr>
            <a:r>
              <a:rPr lang="en-US" b="1" dirty="0"/>
              <a:t>Step 3. </a:t>
            </a:r>
            <a:r>
              <a:rPr lang="en-US" dirty="0"/>
              <a:t>Another Viper rover (VIPER B) come to assist the rescue operation. VIPER A receives plan of action (path planning using LLM). </a:t>
            </a:r>
          </a:p>
          <a:p>
            <a:pPr marL="742950" lvl="1" indent="-285750">
              <a:buFont typeface="Arial" panose="020B0604020202020204" pitchFamily="34" charset="0"/>
              <a:buChar char="•"/>
            </a:pPr>
            <a:r>
              <a:rPr lang="en-US" dirty="0"/>
              <a:t>VIPER B and VIPER A digital twins are synchronized (and therefore also CADRE’s)</a:t>
            </a:r>
          </a:p>
          <a:p>
            <a:pPr marL="742950" lvl="1" indent="-285750">
              <a:buFont typeface="Arial" panose="020B0604020202020204" pitchFamily="34" charset="0"/>
              <a:buChar char="•"/>
            </a:pPr>
            <a:r>
              <a:rPr lang="en-US" dirty="0"/>
              <a:t>Another Activity and Credential are issued. VIPER B is given access to both VIPER A and CADRE</a:t>
            </a:r>
          </a:p>
          <a:p>
            <a:pPr marL="742950" lvl="1" indent="-285750">
              <a:buFont typeface="Arial" panose="020B0604020202020204" pitchFamily="34" charset="0"/>
              <a:buChar char="•"/>
            </a:pPr>
            <a:r>
              <a:rPr lang="en-US" dirty="0"/>
              <a:t>Models are downloaded in the corresponding platform </a:t>
            </a:r>
          </a:p>
          <a:p>
            <a:pPr marL="1200150" lvl="2" indent="-285750">
              <a:buFont typeface="Arial" panose="020B0604020202020204" pitchFamily="34" charset="0"/>
              <a:buChar char="•"/>
            </a:pPr>
            <a:r>
              <a:rPr lang="en-US" dirty="0"/>
              <a:t>CADRE in Unreal with Chaos Physics</a:t>
            </a:r>
          </a:p>
          <a:p>
            <a:pPr marL="1200150" lvl="2" indent="-285750">
              <a:buFont typeface="Arial" panose="020B0604020202020204" pitchFamily="34" charset="0"/>
              <a:buChar char="•"/>
            </a:pPr>
            <a:r>
              <a:rPr lang="en-US" dirty="0"/>
              <a:t>VIPER A in Omniverse with PhysX</a:t>
            </a:r>
          </a:p>
          <a:p>
            <a:pPr marL="1200150" lvl="2" indent="-285750">
              <a:buFont typeface="Arial" panose="020B0604020202020204" pitchFamily="34" charset="0"/>
              <a:buChar char="•"/>
            </a:pPr>
            <a:r>
              <a:rPr lang="en-US" dirty="0"/>
              <a:t>VIPER B in Unity with PhysX</a:t>
            </a:r>
          </a:p>
        </p:txBody>
      </p:sp>
      <p:sp>
        <p:nvSpPr>
          <p:cNvPr id="3" name="TextBox 2">
            <a:extLst>
              <a:ext uri="{FF2B5EF4-FFF2-40B4-BE49-F238E27FC236}">
                <a16:creationId xmlns:a16="http://schemas.microsoft.com/office/drawing/2014/main" id="{25185390-39EB-9E13-9000-5EB7D5FF535F}"/>
              </a:ext>
            </a:extLst>
          </p:cNvPr>
          <p:cNvSpPr txBox="1"/>
          <p:nvPr/>
        </p:nvSpPr>
        <p:spPr>
          <a:xfrm>
            <a:off x="838200" y="4132382"/>
            <a:ext cx="10515599" cy="2126864"/>
          </a:xfrm>
          <a:prstGeom prst="rect">
            <a:avLst/>
          </a:prstGeom>
          <a:noFill/>
        </p:spPr>
        <p:txBody>
          <a:bodyPr wrap="square">
            <a:spAutoFit/>
          </a:bodyPr>
          <a:lstStyle/>
          <a:p>
            <a:pPr>
              <a:lnSpc>
                <a:spcPct val="150000"/>
              </a:lnSpc>
            </a:pPr>
            <a:r>
              <a:rPr lang="en-US" b="1" dirty="0"/>
              <a:t>Step 4. </a:t>
            </a:r>
            <a:r>
              <a:rPr lang="en-US" dirty="0"/>
              <a:t>VIPER A goes in the crater. VIPER B moves to the edge to establish communication relay.</a:t>
            </a:r>
          </a:p>
          <a:p>
            <a:pPr marL="742950" lvl="1" indent="-285750">
              <a:lnSpc>
                <a:spcPct val="150000"/>
              </a:lnSpc>
              <a:buFont typeface="Arial" panose="020B0604020202020204" pitchFamily="34" charset="0"/>
              <a:buChar char="•"/>
            </a:pPr>
            <a:r>
              <a:rPr lang="en-US" dirty="0"/>
              <a:t>VIPER B and VIPER A send data back and forth (visual data of the terrain, slip in the wheels…). This data modifies the simulation of the physical environment.</a:t>
            </a:r>
          </a:p>
          <a:p>
            <a:pPr marL="742950" lvl="1" indent="-285750">
              <a:lnSpc>
                <a:spcPct val="150000"/>
              </a:lnSpc>
              <a:buFont typeface="Arial" panose="020B0604020202020204" pitchFamily="34" charset="0"/>
              <a:buChar char="•"/>
            </a:pPr>
            <a:r>
              <a:rPr lang="en-US" dirty="0"/>
              <a:t>VIPER A follows path plan from LLM, depending on inclination may need to zigzag</a:t>
            </a:r>
          </a:p>
          <a:p>
            <a:pPr marL="742950" lvl="1" indent="-285750">
              <a:lnSpc>
                <a:spcPct val="150000"/>
              </a:lnSpc>
              <a:buFont typeface="Arial" panose="020B0604020202020204" pitchFamily="34" charset="0"/>
              <a:buChar char="•"/>
            </a:pPr>
            <a:r>
              <a:rPr lang="en-US" dirty="0"/>
              <a:t>VIPER B sends to VIPER A the angle at which it should collide with CADRE</a:t>
            </a:r>
          </a:p>
        </p:txBody>
      </p:sp>
    </p:spTree>
    <p:extLst>
      <p:ext uri="{BB962C8B-B14F-4D97-AF65-F5344CB8AC3E}">
        <p14:creationId xmlns:p14="http://schemas.microsoft.com/office/powerpoint/2010/main" val="1438551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8DE0B1-0F75-A5AF-7313-D76E5F4A6F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5458F2-BF7A-19FD-439F-59A760C87965}"/>
              </a:ext>
            </a:extLst>
          </p:cNvPr>
          <p:cNvSpPr>
            <a:spLocks noGrp="1"/>
          </p:cNvSpPr>
          <p:nvPr>
            <p:ph type="title"/>
          </p:nvPr>
        </p:nvSpPr>
        <p:spPr/>
        <p:txBody>
          <a:bodyPr/>
          <a:lstStyle/>
          <a:p>
            <a:r>
              <a:rPr lang="en-US" b="1" dirty="0"/>
              <a:t>ACTIVITY BREAKDOWN </a:t>
            </a:r>
          </a:p>
        </p:txBody>
      </p:sp>
      <p:sp>
        <p:nvSpPr>
          <p:cNvPr id="5" name="TextBox 4">
            <a:extLst>
              <a:ext uri="{FF2B5EF4-FFF2-40B4-BE49-F238E27FC236}">
                <a16:creationId xmlns:a16="http://schemas.microsoft.com/office/drawing/2014/main" id="{022EE777-C882-9816-0F0E-30225F03FAD9}"/>
              </a:ext>
            </a:extLst>
          </p:cNvPr>
          <p:cNvSpPr txBox="1"/>
          <p:nvPr/>
        </p:nvSpPr>
        <p:spPr>
          <a:xfrm>
            <a:off x="838200" y="1457522"/>
            <a:ext cx="10515599" cy="1754326"/>
          </a:xfrm>
          <a:prstGeom prst="rect">
            <a:avLst/>
          </a:prstGeom>
          <a:noFill/>
        </p:spPr>
        <p:txBody>
          <a:bodyPr wrap="square" rtlCol="0">
            <a:spAutoFit/>
          </a:bodyPr>
          <a:lstStyle/>
          <a:p>
            <a:pPr>
              <a:lnSpc>
                <a:spcPct val="150000"/>
              </a:lnSpc>
            </a:pPr>
            <a:r>
              <a:rPr lang="en-US" b="1" dirty="0"/>
              <a:t>Step 5. </a:t>
            </a:r>
            <a:r>
              <a:rPr lang="en-US" dirty="0"/>
              <a:t>VIPER A collides with CADRE. CADRE lets go of control and follows VIPER A instructions to move wheels. CADRE sends information about environment to VIPER.</a:t>
            </a:r>
          </a:p>
          <a:p>
            <a:pPr marL="742950" lvl="1" indent="-285750">
              <a:buFont typeface="Arial" panose="020B0604020202020204" pitchFamily="34" charset="0"/>
              <a:buChar char="•"/>
            </a:pPr>
            <a:r>
              <a:rPr lang="en-US" dirty="0"/>
              <a:t>VIPER A force (from PhysX) is transferred to CADRE (in Chaos Physics)</a:t>
            </a:r>
          </a:p>
          <a:p>
            <a:pPr marL="742950" lvl="1" indent="-285750">
              <a:buFont typeface="Arial" panose="020B0604020202020204" pitchFamily="34" charset="0"/>
              <a:buChar char="•"/>
            </a:pPr>
            <a:r>
              <a:rPr lang="en-US" dirty="0"/>
              <a:t>CADRE leaves control to VIPER A and follow its commands (wheel’s rotational speed)</a:t>
            </a:r>
          </a:p>
          <a:p>
            <a:pPr marL="742950" lvl="1" indent="-285750">
              <a:buFont typeface="Arial" panose="020B0604020202020204" pitchFamily="34" charset="0"/>
              <a:buChar char="•"/>
            </a:pPr>
            <a:r>
              <a:rPr lang="en-US" dirty="0"/>
              <a:t>CADRE sends through VIPER A to VIPER B new visual data.</a:t>
            </a:r>
          </a:p>
        </p:txBody>
      </p:sp>
      <p:sp>
        <p:nvSpPr>
          <p:cNvPr id="3" name="TextBox 2">
            <a:extLst>
              <a:ext uri="{FF2B5EF4-FFF2-40B4-BE49-F238E27FC236}">
                <a16:creationId xmlns:a16="http://schemas.microsoft.com/office/drawing/2014/main" id="{87CCAE91-56F2-3C49-D374-64B5BBBEC5AB}"/>
              </a:ext>
            </a:extLst>
          </p:cNvPr>
          <p:cNvSpPr txBox="1"/>
          <p:nvPr/>
        </p:nvSpPr>
        <p:spPr>
          <a:xfrm>
            <a:off x="838200" y="3526254"/>
            <a:ext cx="10515599" cy="1711366"/>
          </a:xfrm>
          <a:prstGeom prst="rect">
            <a:avLst/>
          </a:prstGeom>
          <a:noFill/>
        </p:spPr>
        <p:txBody>
          <a:bodyPr wrap="square">
            <a:spAutoFit/>
          </a:bodyPr>
          <a:lstStyle/>
          <a:p>
            <a:pPr>
              <a:lnSpc>
                <a:spcPct val="150000"/>
              </a:lnSpc>
            </a:pPr>
            <a:r>
              <a:rPr lang="en-US" b="1" dirty="0"/>
              <a:t>Step 6. </a:t>
            </a:r>
            <a:r>
              <a:rPr lang="en-US" dirty="0"/>
              <a:t>VIPER A pushes CADRE out of the crater, or at least enough to get it back moving. </a:t>
            </a:r>
          </a:p>
          <a:p>
            <a:pPr marL="742950" lvl="1" indent="-285750">
              <a:lnSpc>
                <a:spcPct val="150000"/>
              </a:lnSpc>
              <a:buFont typeface="Arial" panose="020B0604020202020204" pitchFamily="34" charset="0"/>
              <a:buChar char="•"/>
            </a:pPr>
            <a:r>
              <a:rPr lang="en-US" dirty="0"/>
              <a:t>Krono estimate torch and friction from both VIPER A and CADRE together, LLM plans the path up</a:t>
            </a:r>
          </a:p>
          <a:p>
            <a:pPr marL="742950" lvl="1" indent="-285750">
              <a:lnSpc>
                <a:spcPct val="150000"/>
              </a:lnSpc>
              <a:buFont typeface="Arial" panose="020B0604020202020204" pitchFamily="34" charset="0"/>
              <a:buChar char="•"/>
            </a:pPr>
            <a:r>
              <a:rPr lang="en-US" dirty="0"/>
              <a:t>New updated path plan out of the crater is sent to VIPER A via VIPER B</a:t>
            </a:r>
          </a:p>
          <a:p>
            <a:pPr marL="742950" lvl="1" indent="-285750">
              <a:lnSpc>
                <a:spcPct val="150000"/>
              </a:lnSpc>
              <a:buFont typeface="Arial" panose="020B0604020202020204" pitchFamily="34" charset="0"/>
              <a:buChar char="•"/>
            </a:pPr>
            <a:r>
              <a:rPr lang="en-US" dirty="0"/>
              <a:t>VIPER A and CADRE follow path plan out of the crater.</a:t>
            </a:r>
          </a:p>
        </p:txBody>
      </p:sp>
      <p:sp>
        <p:nvSpPr>
          <p:cNvPr id="6" name="TextBox 5">
            <a:extLst>
              <a:ext uri="{FF2B5EF4-FFF2-40B4-BE49-F238E27FC236}">
                <a16:creationId xmlns:a16="http://schemas.microsoft.com/office/drawing/2014/main" id="{E785420F-D260-2EE4-420A-5F6568A9EE40}"/>
              </a:ext>
            </a:extLst>
          </p:cNvPr>
          <p:cNvSpPr txBox="1"/>
          <p:nvPr/>
        </p:nvSpPr>
        <p:spPr>
          <a:xfrm>
            <a:off x="838200" y="5400478"/>
            <a:ext cx="6094140" cy="464871"/>
          </a:xfrm>
          <a:prstGeom prst="rect">
            <a:avLst/>
          </a:prstGeom>
          <a:noFill/>
        </p:spPr>
        <p:txBody>
          <a:bodyPr wrap="square">
            <a:spAutoFit/>
          </a:bodyPr>
          <a:lstStyle/>
          <a:p>
            <a:pPr>
              <a:lnSpc>
                <a:spcPct val="150000"/>
              </a:lnSpc>
            </a:pPr>
            <a:r>
              <a:rPr lang="en-US" b="1" dirty="0"/>
              <a:t>Step 7. </a:t>
            </a:r>
            <a:r>
              <a:rPr lang="en-US" dirty="0"/>
              <a:t>Both VIPER A and CADRE are out of the crater.</a:t>
            </a:r>
          </a:p>
        </p:txBody>
      </p:sp>
    </p:spTree>
    <p:extLst>
      <p:ext uri="{BB962C8B-B14F-4D97-AF65-F5344CB8AC3E}">
        <p14:creationId xmlns:p14="http://schemas.microsoft.com/office/powerpoint/2010/main" val="112976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650512" y="2390133"/>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7137340" y="3552883"/>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673395" y="2418731"/>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0231" y="1011554"/>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7D9EAF1-754C-FF7F-DA17-6DC70F06ACB3}"/>
              </a:ext>
            </a:extLst>
          </p:cNvPr>
          <p:cNvSpPr txBox="1"/>
          <p:nvPr/>
        </p:nvSpPr>
        <p:spPr>
          <a:xfrm>
            <a:off x="6018028" y="4346782"/>
            <a:ext cx="3388242" cy="646331"/>
          </a:xfrm>
          <a:prstGeom prst="rect">
            <a:avLst/>
          </a:prstGeom>
          <a:noFill/>
        </p:spPr>
        <p:txBody>
          <a:bodyPr wrap="square" rtlCol="0">
            <a:spAutoFit/>
          </a:bodyPr>
          <a:lstStyle/>
          <a:p>
            <a:pPr marL="285750" indent="-285750">
              <a:buFont typeface="Arial" panose="020B0604020202020204" pitchFamily="34" charset="0"/>
              <a:buChar char="•"/>
            </a:pPr>
            <a:r>
              <a:rPr lang="en-US" dirty="0"/>
              <a:t>Cadre Rover is in a ditch. </a:t>
            </a:r>
          </a:p>
          <a:p>
            <a:pPr marL="285750" indent="-285750">
              <a:buFont typeface="Arial" panose="020B0604020202020204" pitchFamily="34" charset="0"/>
              <a:buChar char="•"/>
            </a:pPr>
            <a:r>
              <a:rPr lang="en-US" dirty="0"/>
              <a:t>Cadre sends out SOS signal. </a:t>
            </a:r>
          </a:p>
        </p:txBody>
      </p:sp>
      <p:sp>
        <p:nvSpPr>
          <p:cNvPr id="8" name="TextBox 7">
            <a:extLst>
              <a:ext uri="{FF2B5EF4-FFF2-40B4-BE49-F238E27FC236}">
                <a16:creationId xmlns:a16="http://schemas.microsoft.com/office/drawing/2014/main" id="{37A27BD6-4C81-1F08-55F6-D6B25878D6D0}"/>
              </a:ext>
            </a:extLst>
          </p:cNvPr>
          <p:cNvSpPr txBox="1"/>
          <p:nvPr/>
        </p:nvSpPr>
        <p:spPr>
          <a:xfrm>
            <a:off x="673395" y="2731760"/>
            <a:ext cx="396240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Viper Rover (Viper A) is in the vicinity. </a:t>
            </a:r>
          </a:p>
          <a:p>
            <a:pPr marL="285750" indent="-285750">
              <a:buFont typeface="Arial" panose="020B0604020202020204" pitchFamily="34" charset="0"/>
              <a:buChar char="•"/>
            </a:pPr>
            <a:r>
              <a:rPr lang="en-US" dirty="0"/>
              <a:t>Viper A receives rescue instruction.</a:t>
            </a:r>
          </a:p>
          <a:p>
            <a:pPr marL="285750" indent="-285750">
              <a:buFont typeface="Arial" panose="020B0604020202020204" pitchFamily="34" charset="0"/>
              <a:buChar char="•"/>
            </a:pPr>
            <a:r>
              <a:rPr lang="en-US" dirty="0"/>
              <a:t>Viper starts Rescue Activity, receiving access to Cadre Agent and latest data.</a:t>
            </a:r>
          </a:p>
        </p:txBody>
      </p:sp>
      <p:sp>
        <p:nvSpPr>
          <p:cNvPr id="9" name="Lightning Bolt 8">
            <a:extLst>
              <a:ext uri="{FF2B5EF4-FFF2-40B4-BE49-F238E27FC236}">
                <a16:creationId xmlns:a16="http://schemas.microsoft.com/office/drawing/2014/main" id="{E36CBE27-2782-F990-EBC4-FFF33AE5A83A}"/>
              </a:ext>
            </a:extLst>
          </p:cNvPr>
          <p:cNvSpPr/>
          <p:nvPr/>
        </p:nvSpPr>
        <p:spPr>
          <a:xfrm>
            <a:off x="6637610" y="2863290"/>
            <a:ext cx="404037" cy="914400"/>
          </a:xfrm>
          <a:prstGeom prst="lightningBol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6E891744-A05D-9FB7-E80F-1B1A5304369C}"/>
              </a:ext>
            </a:extLst>
          </p:cNvPr>
          <p:cNvSpPr txBox="1"/>
          <p:nvPr/>
        </p:nvSpPr>
        <p:spPr>
          <a:xfrm>
            <a:off x="6276103" y="2455482"/>
            <a:ext cx="828689" cy="369332"/>
          </a:xfrm>
          <a:prstGeom prst="rect">
            <a:avLst/>
          </a:prstGeom>
          <a:noFill/>
        </p:spPr>
        <p:txBody>
          <a:bodyPr wrap="square" rtlCol="0">
            <a:spAutoFit/>
          </a:bodyPr>
          <a:lstStyle/>
          <a:p>
            <a:r>
              <a:rPr lang="en-US" dirty="0"/>
              <a:t>SOS</a:t>
            </a:r>
          </a:p>
        </p:txBody>
      </p:sp>
      <p:sp>
        <p:nvSpPr>
          <p:cNvPr id="11" name="TextBox 10">
            <a:extLst>
              <a:ext uri="{FF2B5EF4-FFF2-40B4-BE49-F238E27FC236}">
                <a16:creationId xmlns:a16="http://schemas.microsoft.com/office/drawing/2014/main" id="{F9F03665-0782-6765-3996-0A923782F39A}"/>
              </a:ext>
            </a:extLst>
          </p:cNvPr>
          <p:cNvSpPr txBox="1"/>
          <p:nvPr/>
        </p:nvSpPr>
        <p:spPr>
          <a:xfrm>
            <a:off x="1465744" y="782716"/>
            <a:ext cx="1148316" cy="369332"/>
          </a:xfrm>
          <a:prstGeom prst="rect">
            <a:avLst/>
          </a:prstGeom>
          <a:noFill/>
        </p:spPr>
        <p:txBody>
          <a:bodyPr wrap="square" rtlCol="0">
            <a:spAutoFit/>
          </a:bodyPr>
          <a:lstStyle/>
          <a:p>
            <a:r>
              <a:rPr lang="en-US" dirty="0"/>
              <a:t>Viper A</a:t>
            </a:r>
          </a:p>
        </p:txBody>
      </p:sp>
      <p:sp>
        <p:nvSpPr>
          <p:cNvPr id="13" name="TextBox 12">
            <a:extLst>
              <a:ext uri="{FF2B5EF4-FFF2-40B4-BE49-F238E27FC236}">
                <a16:creationId xmlns:a16="http://schemas.microsoft.com/office/drawing/2014/main" id="{44485E50-DD05-6AAE-C7A5-F34A4EF20981}"/>
              </a:ext>
            </a:extLst>
          </p:cNvPr>
          <p:cNvSpPr txBox="1"/>
          <p:nvPr/>
        </p:nvSpPr>
        <p:spPr>
          <a:xfrm>
            <a:off x="7308112" y="3183551"/>
            <a:ext cx="935665" cy="369332"/>
          </a:xfrm>
          <a:prstGeom prst="rect">
            <a:avLst/>
          </a:prstGeom>
          <a:noFill/>
        </p:spPr>
        <p:txBody>
          <a:bodyPr wrap="square">
            <a:spAutoFit/>
          </a:bodyPr>
          <a:lstStyle/>
          <a:p>
            <a:r>
              <a:rPr lang="en-US" dirty="0"/>
              <a:t>Cadre</a:t>
            </a:r>
          </a:p>
        </p:txBody>
      </p:sp>
      <p:sp>
        <p:nvSpPr>
          <p:cNvPr id="12" name="TextBox 11">
            <a:extLst>
              <a:ext uri="{FF2B5EF4-FFF2-40B4-BE49-F238E27FC236}">
                <a16:creationId xmlns:a16="http://schemas.microsoft.com/office/drawing/2014/main" id="{DF5EF174-13E7-5431-324F-41D7009DB8CC}"/>
              </a:ext>
            </a:extLst>
          </p:cNvPr>
          <p:cNvSpPr txBox="1"/>
          <p:nvPr/>
        </p:nvSpPr>
        <p:spPr>
          <a:xfrm>
            <a:off x="347056" y="5173395"/>
            <a:ext cx="7181503" cy="1159292"/>
          </a:xfrm>
          <a:prstGeom prst="rect">
            <a:avLst/>
          </a:prstGeom>
          <a:noFill/>
        </p:spPr>
        <p:txBody>
          <a:bodyPr wrap="square">
            <a:spAutoFit/>
          </a:bodyPr>
          <a:lstStyle/>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Select crater from Lunar Surface Environment to conduct the Use Case.</a:t>
            </a:r>
          </a:p>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Simulation within platforms (1) Omniverse, (2) Unity, (3) Unreal Engine of the sequence of operations using a Manual Control – Check Feasibility of Experiment</a:t>
            </a:r>
          </a:p>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Simulation within platforms, but now the control is done using scripts.</a:t>
            </a:r>
          </a:p>
        </p:txBody>
      </p:sp>
      <p:sp>
        <p:nvSpPr>
          <p:cNvPr id="14" name="TextBox 13">
            <a:extLst>
              <a:ext uri="{FF2B5EF4-FFF2-40B4-BE49-F238E27FC236}">
                <a16:creationId xmlns:a16="http://schemas.microsoft.com/office/drawing/2014/main" id="{96E8DBF4-D979-81CE-6B45-E95639282F0E}"/>
              </a:ext>
            </a:extLst>
          </p:cNvPr>
          <p:cNvSpPr txBox="1"/>
          <p:nvPr/>
        </p:nvSpPr>
        <p:spPr>
          <a:xfrm>
            <a:off x="347056" y="4793058"/>
            <a:ext cx="1487979" cy="400110"/>
          </a:xfrm>
          <a:prstGeom prst="rect">
            <a:avLst/>
          </a:prstGeom>
          <a:noFill/>
        </p:spPr>
        <p:txBody>
          <a:bodyPr wrap="square" rtlCol="0">
            <a:spAutoFit/>
          </a:bodyPr>
          <a:lstStyle/>
          <a:p>
            <a:r>
              <a:rPr lang="en-US" sz="2000" dirty="0">
                <a:solidFill>
                  <a:srgbClr val="FF0000"/>
                </a:solidFill>
              </a:rPr>
              <a:t>Tasks:</a:t>
            </a:r>
          </a:p>
        </p:txBody>
      </p:sp>
      <p:sp>
        <p:nvSpPr>
          <p:cNvPr id="16" name="TextBox 15">
            <a:extLst>
              <a:ext uri="{FF2B5EF4-FFF2-40B4-BE49-F238E27FC236}">
                <a16:creationId xmlns:a16="http://schemas.microsoft.com/office/drawing/2014/main" id="{84778DD5-83EC-C563-61E1-1A714D0895FF}"/>
              </a:ext>
            </a:extLst>
          </p:cNvPr>
          <p:cNvSpPr txBox="1"/>
          <p:nvPr/>
        </p:nvSpPr>
        <p:spPr>
          <a:xfrm>
            <a:off x="4890727" y="642543"/>
            <a:ext cx="7159760" cy="1897955"/>
          </a:xfrm>
          <a:prstGeom prst="rect">
            <a:avLst/>
          </a:prstGeom>
          <a:noFill/>
        </p:spPr>
        <p:txBody>
          <a:bodyPr wrap="square">
            <a:spAutoFit/>
          </a:bodyPr>
          <a:lstStyle/>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Configure Server and topics needed to send the different messages</a:t>
            </a:r>
          </a:p>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Define method to store and download 3D models (database or other)</a:t>
            </a:r>
          </a:p>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HSML Implementation into the 3 Platforms</a:t>
            </a:r>
          </a:p>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In-memory database along with Kafka</a:t>
            </a:r>
          </a:p>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Program to measure latency. Optimize sent messages to minimize data exchange.</a:t>
            </a:r>
          </a:p>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Authentication Process for Kafka and HSML Entities</a:t>
            </a:r>
          </a:p>
        </p:txBody>
      </p:sp>
      <p:sp>
        <p:nvSpPr>
          <p:cNvPr id="17" name="TextBox 16">
            <a:extLst>
              <a:ext uri="{FF2B5EF4-FFF2-40B4-BE49-F238E27FC236}">
                <a16:creationId xmlns:a16="http://schemas.microsoft.com/office/drawing/2014/main" id="{3581F2AB-E018-CF27-BB84-2823C43F9221}"/>
              </a:ext>
            </a:extLst>
          </p:cNvPr>
          <p:cNvSpPr txBox="1"/>
          <p:nvPr/>
        </p:nvSpPr>
        <p:spPr>
          <a:xfrm>
            <a:off x="4146737" y="1074519"/>
            <a:ext cx="1487979" cy="400110"/>
          </a:xfrm>
          <a:prstGeom prst="rect">
            <a:avLst/>
          </a:prstGeom>
          <a:noFill/>
        </p:spPr>
        <p:txBody>
          <a:bodyPr wrap="square" rtlCol="0">
            <a:spAutoFit/>
          </a:bodyPr>
          <a:lstStyle/>
          <a:p>
            <a:r>
              <a:rPr lang="en-US" sz="2000" dirty="0">
                <a:solidFill>
                  <a:srgbClr val="FF0000"/>
                </a:solidFill>
              </a:rPr>
              <a:t>Tasks:</a:t>
            </a:r>
          </a:p>
        </p:txBody>
      </p:sp>
    </p:spTree>
    <p:extLst>
      <p:ext uri="{BB962C8B-B14F-4D97-AF65-F5344CB8AC3E}">
        <p14:creationId xmlns:p14="http://schemas.microsoft.com/office/powerpoint/2010/main" val="2536185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ppt_x"/>
                                          </p:val>
                                        </p:tav>
                                        <p:tav tm="100000">
                                          <p:val>
                                            <p:strVal val="#ppt_x"/>
                                          </p:val>
                                        </p:tav>
                                      </p:tavLst>
                                    </p:anim>
                                    <p:anim calcmode="lin" valueType="num">
                                      <p:cBhvr additive="base">
                                        <p:cTn id="2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6"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671294" y="2446293"/>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7158122" y="3609043"/>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694177" y="2474891"/>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5878" y="1135100"/>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7D9EAF1-754C-FF7F-DA17-6DC70F06ACB3}"/>
              </a:ext>
            </a:extLst>
          </p:cNvPr>
          <p:cNvSpPr txBox="1"/>
          <p:nvPr/>
        </p:nvSpPr>
        <p:spPr>
          <a:xfrm>
            <a:off x="6038809" y="4402942"/>
            <a:ext cx="4940596" cy="923330"/>
          </a:xfrm>
          <a:prstGeom prst="rect">
            <a:avLst/>
          </a:prstGeom>
          <a:noFill/>
        </p:spPr>
        <p:txBody>
          <a:bodyPr wrap="square" rtlCol="0">
            <a:spAutoFit/>
          </a:bodyPr>
          <a:lstStyle/>
          <a:p>
            <a:pPr marL="285750" indent="-285750">
              <a:buFont typeface="Arial" panose="020B0604020202020204" pitchFamily="34" charset="0"/>
              <a:buChar char="•"/>
            </a:pPr>
            <a:r>
              <a:rPr lang="en-US" dirty="0"/>
              <a:t>Cadre and Viper A establishes communication. </a:t>
            </a:r>
          </a:p>
          <a:p>
            <a:pPr marL="285750" indent="-285750">
              <a:buFont typeface="Arial" panose="020B0604020202020204" pitchFamily="34" charset="0"/>
              <a:buChar char="•"/>
            </a:pPr>
            <a:r>
              <a:rPr lang="en-US" dirty="0"/>
              <a:t>Cadre sends Viper the information on the surrounding environment. </a:t>
            </a:r>
          </a:p>
        </p:txBody>
      </p:sp>
      <p:sp>
        <p:nvSpPr>
          <p:cNvPr id="8" name="TextBox 7">
            <a:extLst>
              <a:ext uri="{FF2B5EF4-FFF2-40B4-BE49-F238E27FC236}">
                <a16:creationId xmlns:a16="http://schemas.microsoft.com/office/drawing/2014/main" id="{37A27BD6-4C81-1F08-55F6-D6B25878D6D0}"/>
              </a:ext>
            </a:extLst>
          </p:cNvPr>
          <p:cNvSpPr txBox="1"/>
          <p:nvPr/>
        </p:nvSpPr>
        <p:spPr>
          <a:xfrm>
            <a:off x="361024" y="2654180"/>
            <a:ext cx="462407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Viper A moves to the edge of the crater. </a:t>
            </a:r>
          </a:p>
          <a:p>
            <a:pPr marL="285750" indent="-285750">
              <a:buFont typeface="Arial" panose="020B0604020202020204" pitchFamily="34" charset="0"/>
              <a:buChar char="•"/>
            </a:pPr>
            <a:r>
              <a:rPr lang="en-US" dirty="0"/>
              <a:t>Viper A surveys the crater 3D geometry. </a:t>
            </a:r>
          </a:p>
          <a:p>
            <a:pPr marL="285750" indent="-285750">
              <a:buFont typeface="Arial" panose="020B0604020202020204" pitchFamily="34" charset="0"/>
              <a:buChar char="•"/>
            </a:pPr>
            <a:r>
              <a:rPr lang="en-US" dirty="0"/>
              <a:t>Viper A sends 3D geometry to Krono (or PINN) for slope regolith friction simulation.</a:t>
            </a:r>
          </a:p>
          <a:p>
            <a:pPr marL="285750" indent="-285750">
              <a:buFont typeface="Arial" panose="020B0604020202020204" pitchFamily="34" charset="0"/>
              <a:buChar char="•"/>
            </a:pPr>
            <a:r>
              <a:rPr lang="en-US" dirty="0"/>
              <a:t>Viper A sends request to LLM for path planning.</a:t>
            </a:r>
          </a:p>
          <a:p>
            <a:pPr marL="285750" indent="-285750">
              <a:buFont typeface="Arial" panose="020B0604020202020204" pitchFamily="34" charset="0"/>
              <a:buChar char="•"/>
            </a:pPr>
            <a:r>
              <a:rPr lang="en-US" dirty="0"/>
              <a:t>Another Viper rover (Viper B) come to assist the rescue operation.</a:t>
            </a:r>
          </a:p>
          <a:p>
            <a:pPr marL="285750" indent="-285750">
              <a:buFont typeface="Arial" panose="020B0604020202020204" pitchFamily="34" charset="0"/>
              <a:buChar char="•"/>
            </a:pPr>
            <a:endParaRPr lang="en-US" dirty="0"/>
          </a:p>
        </p:txBody>
      </p:sp>
      <p:cxnSp>
        <p:nvCxnSpPr>
          <p:cNvPr id="9" name="Straight Arrow Connector 8">
            <a:extLst>
              <a:ext uri="{FF2B5EF4-FFF2-40B4-BE49-F238E27FC236}">
                <a16:creationId xmlns:a16="http://schemas.microsoft.com/office/drawing/2014/main" id="{EB8FE33D-2289-D24B-40AF-F66551E931CE}"/>
              </a:ext>
            </a:extLst>
          </p:cNvPr>
          <p:cNvCxnSpPr/>
          <p:nvPr/>
        </p:nvCxnSpPr>
        <p:spPr>
          <a:xfrm>
            <a:off x="4762903" y="2014160"/>
            <a:ext cx="2261191" cy="1644503"/>
          </a:xfrm>
          <a:prstGeom prst="straightConnector1">
            <a:avLst/>
          </a:prstGeom>
          <a:ln>
            <a:prstDash val="dashDot"/>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0" name="Picture 4" descr="VIPER Moon Rover GIFs on GIPHY - Be Animated">
            <a:extLst>
              <a:ext uri="{FF2B5EF4-FFF2-40B4-BE49-F238E27FC236}">
                <a16:creationId xmlns:a16="http://schemas.microsoft.com/office/drawing/2014/main" id="{A43C96CC-5AAE-4F1E-F88D-98B74742B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024" y="1022809"/>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87A3DD0-C89D-1373-ACB2-4A4008897EB4}"/>
              </a:ext>
            </a:extLst>
          </p:cNvPr>
          <p:cNvSpPr txBox="1"/>
          <p:nvPr/>
        </p:nvSpPr>
        <p:spPr>
          <a:xfrm>
            <a:off x="3671294" y="854972"/>
            <a:ext cx="1148316" cy="369332"/>
          </a:xfrm>
          <a:prstGeom prst="rect">
            <a:avLst/>
          </a:prstGeom>
          <a:noFill/>
        </p:spPr>
        <p:txBody>
          <a:bodyPr wrap="square" rtlCol="0">
            <a:spAutoFit/>
          </a:bodyPr>
          <a:lstStyle/>
          <a:p>
            <a:r>
              <a:rPr lang="en-US" dirty="0"/>
              <a:t>Viper A</a:t>
            </a:r>
          </a:p>
        </p:txBody>
      </p:sp>
      <p:sp>
        <p:nvSpPr>
          <p:cNvPr id="12" name="TextBox 11">
            <a:extLst>
              <a:ext uri="{FF2B5EF4-FFF2-40B4-BE49-F238E27FC236}">
                <a16:creationId xmlns:a16="http://schemas.microsoft.com/office/drawing/2014/main" id="{E86BF058-6AF3-27C7-6444-334A9F5476F0}"/>
              </a:ext>
            </a:extLst>
          </p:cNvPr>
          <p:cNvSpPr txBox="1"/>
          <p:nvPr/>
        </p:nvSpPr>
        <p:spPr>
          <a:xfrm>
            <a:off x="708400" y="765768"/>
            <a:ext cx="1148316" cy="369332"/>
          </a:xfrm>
          <a:prstGeom prst="rect">
            <a:avLst/>
          </a:prstGeom>
          <a:noFill/>
        </p:spPr>
        <p:txBody>
          <a:bodyPr wrap="square" rtlCol="0">
            <a:spAutoFit/>
          </a:bodyPr>
          <a:lstStyle/>
          <a:p>
            <a:r>
              <a:rPr lang="en-US" dirty="0"/>
              <a:t>Viper B</a:t>
            </a:r>
          </a:p>
        </p:txBody>
      </p:sp>
      <p:sp>
        <p:nvSpPr>
          <p:cNvPr id="13" name="TextBox 12">
            <a:extLst>
              <a:ext uri="{FF2B5EF4-FFF2-40B4-BE49-F238E27FC236}">
                <a16:creationId xmlns:a16="http://schemas.microsoft.com/office/drawing/2014/main" id="{2C6C3F80-CB29-555A-0157-0FBACCDB4EEC}"/>
              </a:ext>
            </a:extLst>
          </p:cNvPr>
          <p:cNvSpPr txBox="1"/>
          <p:nvPr/>
        </p:nvSpPr>
        <p:spPr>
          <a:xfrm>
            <a:off x="7328894" y="3239711"/>
            <a:ext cx="935665" cy="369332"/>
          </a:xfrm>
          <a:prstGeom prst="rect">
            <a:avLst/>
          </a:prstGeom>
          <a:noFill/>
        </p:spPr>
        <p:txBody>
          <a:bodyPr wrap="square">
            <a:spAutoFit/>
          </a:bodyPr>
          <a:lstStyle/>
          <a:p>
            <a:r>
              <a:rPr lang="en-US" dirty="0"/>
              <a:t>Cadre</a:t>
            </a:r>
          </a:p>
        </p:txBody>
      </p:sp>
      <p:sp>
        <p:nvSpPr>
          <p:cNvPr id="14" name="Freeform 13">
            <a:extLst>
              <a:ext uri="{FF2B5EF4-FFF2-40B4-BE49-F238E27FC236}">
                <a16:creationId xmlns:a16="http://schemas.microsoft.com/office/drawing/2014/main" id="{0EB2D712-2494-0A9D-7F6B-B14B9E9228AA}"/>
              </a:ext>
            </a:extLst>
          </p:cNvPr>
          <p:cNvSpPr/>
          <p:nvPr/>
        </p:nvSpPr>
        <p:spPr>
          <a:xfrm>
            <a:off x="5484770" y="1649460"/>
            <a:ext cx="1264024" cy="1617982"/>
          </a:xfrm>
          <a:custGeom>
            <a:avLst/>
            <a:gdLst>
              <a:gd name="connsiteX0" fmla="*/ 0 w 1264024"/>
              <a:gd name="connsiteY0" fmla="*/ 91741 h 1617982"/>
              <a:gd name="connsiteX1" fmla="*/ 363071 w 1264024"/>
              <a:gd name="connsiteY1" fmla="*/ 4335 h 1617982"/>
              <a:gd name="connsiteX2" fmla="*/ 517712 w 1264024"/>
              <a:gd name="connsiteY2" fmla="*/ 212765 h 1617982"/>
              <a:gd name="connsiteX3" fmla="*/ 403412 w 1264024"/>
              <a:gd name="connsiteY3" fmla="*/ 555665 h 1617982"/>
              <a:gd name="connsiteX4" fmla="*/ 558053 w 1264024"/>
              <a:gd name="connsiteY4" fmla="*/ 831329 h 1617982"/>
              <a:gd name="connsiteX5" fmla="*/ 1095936 w 1264024"/>
              <a:gd name="connsiteY5" fmla="*/ 952353 h 1617982"/>
              <a:gd name="connsiteX6" fmla="*/ 1169895 w 1264024"/>
              <a:gd name="connsiteY6" fmla="*/ 1436447 h 1617982"/>
              <a:gd name="connsiteX7" fmla="*/ 1264024 w 1264024"/>
              <a:gd name="connsiteY7" fmla="*/ 1617982 h 1617982"/>
              <a:gd name="connsiteX8" fmla="*/ 1264024 w 1264024"/>
              <a:gd name="connsiteY8" fmla="*/ 1617982 h 161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64024" h="1617982">
                <a:moveTo>
                  <a:pt x="0" y="91741"/>
                </a:moveTo>
                <a:cubicBezTo>
                  <a:pt x="138393" y="37952"/>
                  <a:pt x="276786" y="-15836"/>
                  <a:pt x="363071" y="4335"/>
                </a:cubicBezTo>
                <a:cubicBezTo>
                  <a:pt x="449356" y="24506"/>
                  <a:pt x="510989" y="120877"/>
                  <a:pt x="517712" y="212765"/>
                </a:cubicBezTo>
                <a:cubicBezTo>
                  <a:pt x="524436" y="304653"/>
                  <a:pt x="396689" y="452571"/>
                  <a:pt x="403412" y="555665"/>
                </a:cubicBezTo>
                <a:cubicBezTo>
                  <a:pt x="410135" y="658759"/>
                  <a:pt x="442632" y="765214"/>
                  <a:pt x="558053" y="831329"/>
                </a:cubicBezTo>
                <a:cubicBezTo>
                  <a:pt x="673474" y="897444"/>
                  <a:pt x="993962" y="851500"/>
                  <a:pt x="1095936" y="952353"/>
                </a:cubicBezTo>
                <a:cubicBezTo>
                  <a:pt x="1197910" y="1053206"/>
                  <a:pt x="1141880" y="1325509"/>
                  <a:pt x="1169895" y="1436447"/>
                </a:cubicBezTo>
                <a:cubicBezTo>
                  <a:pt x="1197910" y="1547385"/>
                  <a:pt x="1264024" y="1617982"/>
                  <a:pt x="1264024" y="1617982"/>
                </a:cubicBezTo>
                <a:lnTo>
                  <a:pt x="1264024" y="1617982"/>
                </a:lnTo>
              </a:path>
            </a:pathLst>
          </a:custGeom>
          <a:noFill/>
          <a:ln>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9962207-DD32-619E-14BA-7169BA29F797}"/>
              </a:ext>
            </a:extLst>
          </p:cNvPr>
          <p:cNvSpPr txBox="1"/>
          <p:nvPr/>
        </p:nvSpPr>
        <p:spPr>
          <a:xfrm>
            <a:off x="6030472" y="1915647"/>
            <a:ext cx="1149359" cy="369332"/>
          </a:xfrm>
          <a:prstGeom prst="rect">
            <a:avLst/>
          </a:prstGeom>
          <a:noFill/>
        </p:spPr>
        <p:txBody>
          <a:bodyPr wrap="square" rtlCol="0">
            <a:spAutoFit/>
          </a:bodyPr>
          <a:lstStyle/>
          <a:p>
            <a:r>
              <a:rPr lang="en-US" dirty="0"/>
              <a:t>Path Plan</a:t>
            </a:r>
          </a:p>
        </p:txBody>
      </p:sp>
      <p:sp>
        <p:nvSpPr>
          <p:cNvPr id="16" name="TextBox 15">
            <a:extLst>
              <a:ext uri="{FF2B5EF4-FFF2-40B4-BE49-F238E27FC236}">
                <a16:creationId xmlns:a16="http://schemas.microsoft.com/office/drawing/2014/main" id="{44587C10-1FCA-BA7D-EB86-AD29E0F9C747}"/>
              </a:ext>
            </a:extLst>
          </p:cNvPr>
          <p:cNvSpPr txBox="1"/>
          <p:nvPr/>
        </p:nvSpPr>
        <p:spPr>
          <a:xfrm>
            <a:off x="508845" y="5617188"/>
            <a:ext cx="10468522" cy="963918"/>
          </a:xfrm>
          <a:prstGeom prst="rect">
            <a:avLst/>
          </a:prstGeom>
          <a:noFill/>
        </p:spPr>
        <p:txBody>
          <a:bodyPr wrap="square">
            <a:spAutoFit/>
          </a:bodyPr>
          <a:lstStyle/>
          <a:p>
            <a:pPr marL="342900" marR="0" lvl="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Path planning using LLMs and Krono. Test for VIPER rover based on different craters. </a:t>
            </a:r>
          </a:p>
          <a:p>
            <a:pPr marL="34290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Business Logic conversion (LLM). Develop the Unity, Unreal and Omniverse Plugins</a:t>
            </a:r>
          </a:p>
          <a:p>
            <a:pPr marL="342900" marR="0" lvl="0" indent="-342900">
              <a:lnSpc>
                <a:spcPct val="115000"/>
              </a:lnSpc>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Build AI agent that speaks Chaos Physics and converts to PhysX, and vice versa.</a:t>
            </a:r>
          </a:p>
        </p:txBody>
      </p:sp>
      <p:sp>
        <p:nvSpPr>
          <p:cNvPr id="17" name="TextBox 16">
            <a:extLst>
              <a:ext uri="{FF2B5EF4-FFF2-40B4-BE49-F238E27FC236}">
                <a16:creationId xmlns:a16="http://schemas.microsoft.com/office/drawing/2014/main" id="{3BDF7990-7152-0C2D-E6E5-FBED83F45D23}"/>
              </a:ext>
            </a:extLst>
          </p:cNvPr>
          <p:cNvSpPr txBox="1"/>
          <p:nvPr/>
        </p:nvSpPr>
        <p:spPr>
          <a:xfrm>
            <a:off x="538568" y="5239503"/>
            <a:ext cx="1487979" cy="400110"/>
          </a:xfrm>
          <a:prstGeom prst="rect">
            <a:avLst/>
          </a:prstGeom>
          <a:noFill/>
        </p:spPr>
        <p:txBody>
          <a:bodyPr wrap="square" rtlCol="0">
            <a:spAutoFit/>
          </a:bodyPr>
          <a:lstStyle/>
          <a:p>
            <a:r>
              <a:rPr lang="en-US" sz="2000" dirty="0">
                <a:solidFill>
                  <a:srgbClr val="FF0000"/>
                </a:solidFill>
              </a:rPr>
              <a:t>Tasks:</a:t>
            </a:r>
          </a:p>
        </p:txBody>
      </p:sp>
    </p:spTree>
    <p:extLst>
      <p:ext uri="{BB962C8B-B14F-4D97-AF65-F5344CB8AC3E}">
        <p14:creationId xmlns:p14="http://schemas.microsoft.com/office/powerpoint/2010/main" val="1687971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818277" y="2406484"/>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7305105" y="3569234"/>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841160" y="2435082"/>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9970" y="2371042"/>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7A27BD6-4C81-1F08-55F6-D6B25878D6D0}"/>
              </a:ext>
            </a:extLst>
          </p:cNvPr>
          <p:cNvSpPr txBox="1"/>
          <p:nvPr/>
        </p:nvSpPr>
        <p:spPr>
          <a:xfrm>
            <a:off x="508007" y="2614371"/>
            <a:ext cx="4624070" cy="2862322"/>
          </a:xfrm>
          <a:prstGeom prst="rect">
            <a:avLst/>
          </a:prstGeom>
          <a:noFill/>
        </p:spPr>
        <p:txBody>
          <a:bodyPr wrap="square" rtlCol="0">
            <a:spAutoFit/>
          </a:bodyPr>
          <a:lstStyle/>
          <a:p>
            <a:pPr marL="285750" indent="-285750">
              <a:buFont typeface="Arial" panose="020B0604020202020204" pitchFamily="34" charset="0"/>
              <a:buChar char="•"/>
            </a:pPr>
            <a:r>
              <a:rPr lang="en-US" dirty="0"/>
              <a:t>Viper A moves down to the crater. </a:t>
            </a:r>
          </a:p>
          <a:p>
            <a:pPr marL="285750" indent="-285750">
              <a:buFont typeface="Arial" panose="020B0604020202020204" pitchFamily="34" charset="0"/>
              <a:buChar char="•"/>
            </a:pPr>
            <a:r>
              <a:rPr lang="en-US" dirty="0"/>
              <a:t>Viper B moves to the edge to establish a communication relay.</a:t>
            </a:r>
          </a:p>
          <a:p>
            <a:pPr marL="285750" indent="-285750">
              <a:buFont typeface="Arial" panose="020B0604020202020204" pitchFamily="34" charset="0"/>
              <a:buChar char="•"/>
            </a:pPr>
            <a:r>
              <a:rPr lang="en-US" dirty="0"/>
              <a:t>Viper A uses vision to survey the local area. </a:t>
            </a:r>
          </a:p>
          <a:p>
            <a:pPr marL="285750" indent="-285750">
              <a:buFont typeface="Arial" panose="020B0604020202020204" pitchFamily="34" charset="0"/>
              <a:buChar char="•"/>
            </a:pPr>
            <a:r>
              <a:rPr lang="en-US" dirty="0"/>
              <a:t>Viper A sends 3D geometry and images to Viper B for LLM to provide angle of contact with Cadre.</a:t>
            </a:r>
          </a:p>
          <a:p>
            <a:pPr marL="285750" indent="-285750">
              <a:buFont typeface="Arial" panose="020B0604020202020204" pitchFamily="34" charset="0"/>
              <a:buChar char="•"/>
            </a:pPr>
            <a:r>
              <a:rPr lang="en-US" dirty="0"/>
              <a:t>Viper B relays the best angle of push and path plan to Viper A.</a:t>
            </a:r>
          </a:p>
          <a:p>
            <a:pPr marL="285750" indent="-285750">
              <a:buFont typeface="Arial" panose="020B0604020202020204" pitchFamily="34" charset="0"/>
              <a:buChar char="•"/>
            </a:pPr>
            <a:endParaRPr lang="en-US" dirty="0"/>
          </a:p>
        </p:txBody>
      </p:sp>
      <p:pic>
        <p:nvPicPr>
          <p:cNvPr id="10" name="Picture 4" descr="VIPER Moon Rover GIFs on GIPHY - Be Animated">
            <a:extLst>
              <a:ext uri="{FF2B5EF4-FFF2-40B4-BE49-F238E27FC236}">
                <a16:creationId xmlns:a16="http://schemas.microsoft.com/office/drawing/2014/main" id="{A43C96CC-5AAE-4F1E-F88D-98B74742B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14927" y="970727"/>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87A3DD0-C89D-1373-ACB2-4A4008897EB4}"/>
              </a:ext>
            </a:extLst>
          </p:cNvPr>
          <p:cNvSpPr txBox="1"/>
          <p:nvPr/>
        </p:nvSpPr>
        <p:spPr>
          <a:xfrm>
            <a:off x="3818277" y="815163"/>
            <a:ext cx="1148316" cy="369332"/>
          </a:xfrm>
          <a:prstGeom prst="rect">
            <a:avLst/>
          </a:prstGeom>
          <a:noFill/>
        </p:spPr>
        <p:txBody>
          <a:bodyPr wrap="square" rtlCol="0">
            <a:spAutoFit/>
          </a:bodyPr>
          <a:lstStyle/>
          <a:p>
            <a:r>
              <a:rPr lang="en-US" dirty="0"/>
              <a:t>Viper B</a:t>
            </a:r>
          </a:p>
        </p:txBody>
      </p:sp>
      <p:sp>
        <p:nvSpPr>
          <p:cNvPr id="12" name="TextBox 11">
            <a:extLst>
              <a:ext uri="{FF2B5EF4-FFF2-40B4-BE49-F238E27FC236}">
                <a16:creationId xmlns:a16="http://schemas.microsoft.com/office/drawing/2014/main" id="{E86BF058-6AF3-27C7-6444-334A9F5476F0}"/>
              </a:ext>
            </a:extLst>
          </p:cNvPr>
          <p:cNvSpPr txBox="1"/>
          <p:nvPr/>
        </p:nvSpPr>
        <p:spPr>
          <a:xfrm>
            <a:off x="5768154" y="2101054"/>
            <a:ext cx="1148316" cy="369332"/>
          </a:xfrm>
          <a:prstGeom prst="rect">
            <a:avLst/>
          </a:prstGeom>
          <a:noFill/>
        </p:spPr>
        <p:txBody>
          <a:bodyPr wrap="square" rtlCol="0">
            <a:spAutoFit/>
          </a:bodyPr>
          <a:lstStyle/>
          <a:p>
            <a:r>
              <a:rPr lang="en-US" dirty="0"/>
              <a:t>Viper A</a:t>
            </a:r>
          </a:p>
        </p:txBody>
      </p:sp>
      <p:sp>
        <p:nvSpPr>
          <p:cNvPr id="13" name="TextBox 12">
            <a:extLst>
              <a:ext uri="{FF2B5EF4-FFF2-40B4-BE49-F238E27FC236}">
                <a16:creationId xmlns:a16="http://schemas.microsoft.com/office/drawing/2014/main" id="{2C6C3F80-CB29-555A-0157-0FBACCDB4EEC}"/>
              </a:ext>
            </a:extLst>
          </p:cNvPr>
          <p:cNvSpPr txBox="1"/>
          <p:nvPr/>
        </p:nvSpPr>
        <p:spPr>
          <a:xfrm>
            <a:off x="7475877" y="3199902"/>
            <a:ext cx="935665" cy="369332"/>
          </a:xfrm>
          <a:prstGeom prst="rect">
            <a:avLst/>
          </a:prstGeom>
          <a:noFill/>
        </p:spPr>
        <p:txBody>
          <a:bodyPr wrap="square">
            <a:spAutoFit/>
          </a:bodyPr>
          <a:lstStyle/>
          <a:p>
            <a:r>
              <a:rPr lang="en-US" dirty="0"/>
              <a:t>Cadre</a:t>
            </a:r>
          </a:p>
        </p:txBody>
      </p:sp>
      <p:sp>
        <p:nvSpPr>
          <p:cNvPr id="3" name="Freeform 2">
            <a:extLst>
              <a:ext uri="{FF2B5EF4-FFF2-40B4-BE49-F238E27FC236}">
                <a16:creationId xmlns:a16="http://schemas.microsoft.com/office/drawing/2014/main" id="{98FA96E7-F63C-FD10-B99B-04BDC5DD5157}"/>
              </a:ext>
            </a:extLst>
          </p:cNvPr>
          <p:cNvSpPr/>
          <p:nvPr/>
        </p:nvSpPr>
        <p:spPr>
          <a:xfrm>
            <a:off x="7207300" y="1410565"/>
            <a:ext cx="2480983" cy="1015253"/>
          </a:xfrm>
          <a:custGeom>
            <a:avLst/>
            <a:gdLst>
              <a:gd name="connsiteX0" fmla="*/ 0 w 2480983"/>
              <a:gd name="connsiteY0" fmla="*/ 1015253 h 1015253"/>
              <a:gd name="connsiteX1" fmla="*/ 295836 w 2480983"/>
              <a:gd name="connsiteY1" fmla="*/ 625288 h 1015253"/>
              <a:gd name="connsiteX2" fmla="*/ 894230 w 2480983"/>
              <a:gd name="connsiteY2" fmla="*/ 773206 h 1015253"/>
              <a:gd name="connsiteX3" fmla="*/ 1358153 w 2480983"/>
              <a:gd name="connsiteY3" fmla="*/ 571500 h 1015253"/>
              <a:gd name="connsiteX4" fmla="*/ 1647265 w 2480983"/>
              <a:gd name="connsiteY4" fmla="*/ 235324 h 1015253"/>
              <a:gd name="connsiteX5" fmla="*/ 2111189 w 2480983"/>
              <a:gd name="connsiteY5" fmla="*/ 437030 h 1015253"/>
              <a:gd name="connsiteX6" fmla="*/ 2480983 w 2480983"/>
              <a:gd name="connsiteY6" fmla="*/ 0 h 101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0983" h="1015253">
                <a:moveTo>
                  <a:pt x="0" y="1015253"/>
                </a:moveTo>
                <a:cubicBezTo>
                  <a:pt x="73399" y="840441"/>
                  <a:pt x="146798" y="665629"/>
                  <a:pt x="295836" y="625288"/>
                </a:cubicBezTo>
                <a:cubicBezTo>
                  <a:pt x="444874" y="584947"/>
                  <a:pt x="717177" y="782171"/>
                  <a:pt x="894230" y="773206"/>
                </a:cubicBezTo>
                <a:cubicBezTo>
                  <a:pt x="1071283" y="764241"/>
                  <a:pt x="1232647" y="661147"/>
                  <a:pt x="1358153" y="571500"/>
                </a:cubicBezTo>
                <a:cubicBezTo>
                  <a:pt x="1483659" y="481853"/>
                  <a:pt x="1521759" y="257736"/>
                  <a:pt x="1647265" y="235324"/>
                </a:cubicBezTo>
                <a:cubicBezTo>
                  <a:pt x="1772771" y="212912"/>
                  <a:pt x="1972236" y="476251"/>
                  <a:pt x="2111189" y="437030"/>
                </a:cubicBezTo>
                <a:cubicBezTo>
                  <a:pt x="2250142" y="397809"/>
                  <a:pt x="2365562" y="198904"/>
                  <a:pt x="2480983" y="0"/>
                </a:cubicBezTo>
              </a:path>
            </a:pathLst>
          </a:custGeom>
          <a:noFill/>
          <a:ln>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DBC8A60-3777-92F4-C57D-975CC7776956}"/>
              </a:ext>
            </a:extLst>
          </p:cNvPr>
          <p:cNvSpPr txBox="1"/>
          <p:nvPr/>
        </p:nvSpPr>
        <p:spPr>
          <a:xfrm>
            <a:off x="7741690" y="1410565"/>
            <a:ext cx="1274239" cy="369332"/>
          </a:xfrm>
          <a:prstGeom prst="rect">
            <a:avLst/>
          </a:prstGeom>
          <a:noFill/>
        </p:spPr>
        <p:txBody>
          <a:bodyPr wrap="square" rtlCol="0">
            <a:spAutoFit/>
          </a:bodyPr>
          <a:lstStyle/>
          <a:p>
            <a:r>
              <a:rPr lang="en-US" dirty="0"/>
              <a:t>Path Plan</a:t>
            </a:r>
          </a:p>
        </p:txBody>
      </p:sp>
      <p:cxnSp>
        <p:nvCxnSpPr>
          <p:cNvPr id="16" name="Straight Arrow Connector 15">
            <a:extLst>
              <a:ext uri="{FF2B5EF4-FFF2-40B4-BE49-F238E27FC236}">
                <a16:creationId xmlns:a16="http://schemas.microsoft.com/office/drawing/2014/main" id="{F6193649-D9B0-E27D-3B40-FE35E3268296}"/>
              </a:ext>
            </a:extLst>
          </p:cNvPr>
          <p:cNvCxnSpPr>
            <a:stCxn id="10" idx="3"/>
          </p:cNvCxnSpPr>
          <p:nvPr/>
        </p:nvCxnSpPr>
        <p:spPr>
          <a:xfrm>
            <a:off x="4510619" y="1763444"/>
            <a:ext cx="1257535" cy="1220427"/>
          </a:xfrm>
          <a:prstGeom prst="straightConnector1">
            <a:avLst/>
          </a:prstGeom>
          <a:ln>
            <a:prstDash val="dash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A431199-EADB-A5A4-ACB4-510A08866F22}"/>
              </a:ext>
            </a:extLst>
          </p:cNvPr>
          <p:cNvSpPr txBox="1"/>
          <p:nvPr/>
        </p:nvSpPr>
        <p:spPr>
          <a:xfrm>
            <a:off x="546148" y="5887273"/>
            <a:ext cx="10444012" cy="307777"/>
          </a:xfrm>
          <a:prstGeom prst="rect">
            <a:avLst/>
          </a:prstGeom>
          <a:noFill/>
        </p:spPr>
        <p:txBody>
          <a:bodyPr wrap="square">
            <a:spAutoFit/>
          </a:bodyPr>
          <a:lstStyle/>
          <a:p>
            <a:pPr marL="34290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Path planning (upwards) using LLMs and Krono for both VIPER A and CADRE.</a:t>
            </a:r>
          </a:p>
        </p:txBody>
      </p:sp>
      <p:sp>
        <p:nvSpPr>
          <p:cNvPr id="15" name="TextBox 14">
            <a:extLst>
              <a:ext uri="{FF2B5EF4-FFF2-40B4-BE49-F238E27FC236}">
                <a16:creationId xmlns:a16="http://schemas.microsoft.com/office/drawing/2014/main" id="{6F78FBFB-8CF0-7735-BCDB-5ACAF10A73F0}"/>
              </a:ext>
            </a:extLst>
          </p:cNvPr>
          <p:cNvSpPr txBox="1"/>
          <p:nvPr/>
        </p:nvSpPr>
        <p:spPr>
          <a:xfrm>
            <a:off x="546148" y="5476693"/>
            <a:ext cx="1487979" cy="400110"/>
          </a:xfrm>
          <a:prstGeom prst="rect">
            <a:avLst/>
          </a:prstGeom>
          <a:noFill/>
        </p:spPr>
        <p:txBody>
          <a:bodyPr wrap="square" rtlCol="0">
            <a:spAutoFit/>
          </a:bodyPr>
          <a:lstStyle/>
          <a:p>
            <a:r>
              <a:rPr lang="en-US" sz="2000" dirty="0">
                <a:solidFill>
                  <a:srgbClr val="FF0000"/>
                </a:solidFill>
              </a:rPr>
              <a:t>Tasks:</a:t>
            </a:r>
          </a:p>
        </p:txBody>
      </p:sp>
    </p:spTree>
    <p:extLst>
      <p:ext uri="{BB962C8B-B14F-4D97-AF65-F5344CB8AC3E}">
        <p14:creationId xmlns:p14="http://schemas.microsoft.com/office/powerpoint/2010/main" val="247813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650512" y="2764207"/>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8436943" y="3438906"/>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673395" y="2792805"/>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9257" y="2764207"/>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7A27BD6-4C81-1F08-55F6-D6B25878D6D0}"/>
              </a:ext>
            </a:extLst>
          </p:cNvPr>
          <p:cNvSpPr txBox="1"/>
          <p:nvPr/>
        </p:nvSpPr>
        <p:spPr>
          <a:xfrm>
            <a:off x="340242" y="2972094"/>
            <a:ext cx="462407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Viper A moves to the back side of Cadre. </a:t>
            </a:r>
          </a:p>
          <a:p>
            <a:pPr marL="285750" indent="-285750">
              <a:buFont typeface="Arial" panose="020B0604020202020204" pitchFamily="34" charset="0"/>
              <a:buChar char="•"/>
            </a:pPr>
            <a:r>
              <a:rPr lang="en-US" dirty="0"/>
              <a:t>Cadre gives away control to Viper A</a:t>
            </a:r>
          </a:p>
          <a:p>
            <a:pPr marL="285750" indent="-285750">
              <a:buFont typeface="Arial" panose="020B0604020202020204" pitchFamily="34" charset="0"/>
              <a:buChar char="•"/>
            </a:pPr>
            <a:r>
              <a:rPr lang="en-US" dirty="0"/>
              <a:t>Viper A slowly contacts the back of Cadre.</a:t>
            </a:r>
          </a:p>
          <a:p>
            <a:pPr marL="285750" indent="-285750">
              <a:buFont typeface="Arial" panose="020B0604020202020204" pitchFamily="34" charset="0"/>
              <a:buChar char="•"/>
            </a:pPr>
            <a:r>
              <a:rPr lang="en-US" dirty="0"/>
              <a:t>Viper A instructs Cadre to steer its wheels to the planned direction. </a:t>
            </a:r>
          </a:p>
          <a:p>
            <a:pPr marL="285750" indent="-285750">
              <a:buFont typeface="Arial" panose="020B0604020202020204" pitchFamily="34" charset="0"/>
              <a:buChar char="•"/>
            </a:pPr>
            <a:r>
              <a:rPr lang="en-US" dirty="0"/>
              <a:t>Viper A starts pushing Cadre.</a:t>
            </a:r>
          </a:p>
          <a:p>
            <a:pPr marL="285750" indent="-285750">
              <a:buFont typeface="Arial" panose="020B0604020202020204" pitchFamily="34" charset="0"/>
              <a:buChar char="•"/>
            </a:pPr>
            <a:endParaRPr lang="en-US" dirty="0"/>
          </a:p>
        </p:txBody>
      </p:sp>
      <p:pic>
        <p:nvPicPr>
          <p:cNvPr id="10" name="Picture 4" descr="VIPER Moon Rover GIFs on GIPHY - Be Animated">
            <a:extLst>
              <a:ext uri="{FF2B5EF4-FFF2-40B4-BE49-F238E27FC236}">
                <a16:creationId xmlns:a16="http://schemas.microsoft.com/office/drawing/2014/main" id="{A43C96CC-5AAE-4F1E-F88D-98B74742B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7162" y="1328450"/>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87A3DD0-C89D-1373-ACB2-4A4008897EB4}"/>
              </a:ext>
            </a:extLst>
          </p:cNvPr>
          <p:cNvSpPr txBox="1"/>
          <p:nvPr/>
        </p:nvSpPr>
        <p:spPr>
          <a:xfrm>
            <a:off x="3650512" y="1172886"/>
            <a:ext cx="1148316" cy="369332"/>
          </a:xfrm>
          <a:prstGeom prst="rect">
            <a:avLst/>
          </a:prstGeom>
          <a:noFill/>
        </p:spPr>
        <p:txBody>
          <a:bodyPr wrap="square" rtlCol="0">
            <a:spAutoFit/>
          </a:bodyPr>
          <a:lstStyle/>
          <a:p>
            <a:r>
              <a:rPr lang="en-US" dirty="0"/>
              <a:t>Viper B</a:t>
            </a:r>
          </a:p>
        </p:txBody>
      </p:sp>
      <p:sp>
        <p:nvSpPr>
          <p:cNvPr id="12" name="TextBox 11">
            <a:extLst>
              <a:ext uri="{FF2B5EF4-FFF2-40B4-BE49-F238E27FC236}">
                <a16:creationId xmlns:a16="http://schemas.microsoft.com/office/drawing/2014/main" id="{E86BF058-6AF3-27C7-6444-334A9F5476F0}"/>
              </a:ext>
            </a:extLst>
          </p:cNvPr>
          <p:cNvSpPr txBox="1"/>
          <p:nvPr/>
        </p:nvSpPr>
        <p:spPr>
          <a:xfrm>
            <a:off x="7138079" y="2844981"/>
            <a:ext cx="1148316" cy="369332"/>
          </a:xfrm>
          <a:prstGeom prst="rect">
            <a:avLst/>
          </a:prstGeom>
          <a:noFill/>
        </p:spPr>
        <p:txBody>
          <a:bodyPr wrap="square" rtlCol="0">
            <a:spAutoFit/>
          </a:bodyPr>
          <a:lstStyle/>
          <a:p>
            <a:r>
              <a:rPr lang="en-US" dirty="0"/>
              <a:t>Viper A</a:t>
            </a:r>
          </a:p>
        </p:txBody>
      </p:sp>
      <p:sp>
        <p:nvSpPr>
          <p:cNvPr id="13" name="TextBox 12">
            <a:extLst>
              <a:ext uri="{FF2B5EF4-FFF2-40B4-BE49-F238E27FC236}">
                <a16:creationId xmlns:a16="http://schemas.microsoft.com/office/drawing/2014/main" id="{2C6C3F80-CB29-555A-0157-0FBACCDB4EEC}"/>
              </a:ext>
            </a:extLst>
          </p:cNvPr>
          <p:cNvSpPr txBox="1"/>
          <p:nvPr/>
        </p:nvSpPr>
        <p:spPr>
          <a:xfrm>
            <a:off x="8274582" y="3107881"/>
            <a:ext cx="935665" cy="369332"/>
          </a:xfrm>
          <a:prstGeom prst="rect">
            <a:avLst/>
          </a:prstGeom>
          <a:noFill/>
        </p:spPr>
        <p:txBody>
          <a:bodyPr wrap="square">
            <a:spAutoFit/>
          </a:bodyPr>
          <a:lstStyle/>
          <a:p>
            <a:r>
              <a:rPr lang="en-US" dirty="0"/>
              <a:t>Cadre</a:t>
            </a:r>
          </a:p>
        </p:txBody>
      </p:sp>
      <p:sp>
        <p:nvSpPr>
          <p:cNvPr id="3" name="Freeform 2">
            <a:extLst>
              <a:ext uri="{FF2B5EF4-FFF2-40B4-BE49-F238E27FC236}">
                <a16:creationId xmlns:a16="http://schemas.microsoft.com/office/drawing/2014/main" id="{507070F1-7687-7BCF-0D02-6A5A3121F233}"/>
              </a:ext>
            </a:extLst>
          </p:cNvPr>
          <p:cNvSpPr/>
          <p:nvPr/>
        </p:nvSpPr>
        <p:spPr>
          <a:xfrm>
            <a:off x="7039535" y="1768288"/>
            <a:ext cx="2480983" cy="1015253"/>
          </a:xfrm>
          <a:custGeom>
            <a:avLst/>
            <a:gdLst>
              <a:gd name="connsiteX0" fmla="*/ 0 w 2480983"/>
              <a:gd name="connsiteY0" fmla="*/ 1015253 h 1015253"/>
              <a:gd name="connsiteX1" fmla="*/ 295836 w 2480983"/>
              <a:gd name="connsiteY1" fmla="*/ 625288 h 1015253"/>
              <a:gd name="connsiteX2" fmla="*/ 894230 w 2480983"/>
              <a:gd name="connsiteY2" fmla="*/ 773206 h 1015253"/>
              <a:gd name="connsiteX3" fmla="*/ 1358153 w 2480983"/>
              <a:gd name="connsiteY3" fmla="*/ 571500 h 1015253"/>
              <a:gd name="connsiteX4" fmla="*/ 1647265 w 2480983"/>
              <a:gd name="connsiteY4" fmla="*/ 235324 h 1015253"/>
              <a:gd name="connsiteX5" fmla="*/ 2111189 w 2480983"/>
              <a:gd name="connsiteY5" fmla="*/ 437030 h 1015253"/>
              <a:gd name="connsiteX6" fmla="*/ 2480983 w 2480983"/>
              <a:gd name="connsiteY6" fmla="*/ 0 h 101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0983" h="1015253">
                <a:moveTo>
                  <a:pt x="0" y="1015253"/>
                </a:moveTo>
                <a:cubicBezTo>
                  <a:pt x="73399" y="840441"/>
                  <a:pt x="146798" y="665629"/>
                  <a:pt x="295836" y="625288"/>
                </a:cubicBezTo>
                <a:cubicBezTo>
                  <a:pt x="444874" y="584947"/>
                  <a:pt x="717177" y="782171"/>
                  <a:pt x="894230" y="773206"/>
                </a:cubicBezTo>
                <a:cubicBezTo>
                  <a:pt x="1071283" y="764241"/>
                  <a:pt x="1232647" y="661147"/>
                  <a:pt x="1358153" y="571500"/>
                </a:cubicBezTo>
                <a:cubicBezTo>
                  <a:pt x="1483659" y="481853"/>
                  <a:pt x="1521759" y="257736"/>
                  <a:pt x="1647265" y="235324"/>
                </a:cubicBezTo>
                <a:cubicBezTo>
                  <a:pt x="1772771" y="212912"/>
                  <a:pt x="1972236" y="476251"/>
                  <a:pt x="2111189" y="437030"/>
                </a:cubicBezTo>
                <a:cubicBezTo>
                  <a:pt x="2250142" y="397809"/>
                  <a:pt x="2365562" y="198904"/>
                  <a:pt x="2480983" y="0"/>
                </a:cubicBezTo>
              </a:path>
            </a:pathLst>
          </a:custGeom>
          <a:noFill/>
          <a:ln>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36021E4-4862-943E-C87F-27A820BC8B65}"/>
              </a:ext>
            </a:extLst>
          </p:cNvPr>
          <p:cNvSpPr txBox="1"/>
          <p:nvPr/>
        </p:nvSpPr>
        <p:spPr>
          <a:xfrm>
            <a:off x="7573925" y="1768288"/>
            <a:ext cx="1274239" cy="369332"/>
          </a:xfrm>
          <a:prstGeom prst="rect">
            <a:avLst/>
          </a:prstGeom>
          <a:noFill/>
        </p:spPr>
        <p:txBody>
          <a:bodyPr wrap="square" rtlCol="0">
            <a:spAutoFit/>
          </a:bodyPr>
          <a:lstStyle/>
          <a:p>
            <a:r>
              <a:rPr lang="en-US" dirty="0"/>
              <a:t>Path Plan</a:t>
            </a:r>
          </a:p>
        </p:txBody>
      </p:sp>
      <p:sp>
        <p:nvSpPr>
          <p:cNvPr id="9" name="TextBox 8">
            <a:extLst>
              <a:ext uri="{FF2B5EF4-FFF2-40B4-BE49-F238E27FC236}">
                <a16:creationId xmlns:a16="http://schemas.microsoft.com/office/drawing/2014/main" id="{5A369E9B-3FAC-1BDC-F872-EC0BA1DFE6FB}"/>
              </a:ext>
            </a:extLst>
          </p:cNvPr>
          <p:cNvSpPr txBox="1"/>
          <p:nvPr/>
        </p:nvSpPr>
        <p:spPr>
          <a:xfrm>
            <a:off x="546148" y="5887273"/>
            <a:ext cx="10444012" cy="307777"/>
          </a:xfrm>
          <a:prstGeom prst="rect">
            <a:avLst/>
          </a:prstGeom>
          <a:noFill/>
        </p:spPr>
        <p:txBody>
          <a:bodyPr wrap="square">
            <a:spAutoFit/>
          </a:bodyPr>
          <a:lstStyle/>
          <a:p>
            <a:pPr marL="342900" indent="-342900">
              <a:spcAft>
                <a:spcPts val="800"/>
              </a:spcAft>
              <a:buFont typeface="+mj-lt"/>
              <a:buAutoNum type="arabicPeriod"/>
            </a:pPr>
            <a:r>
              <a:rPr lang="en-US" sz="1400" kern="100" dirty="0">
                <a:solidFill>
                  <a:srgbClr val="0070C0"/>
                </a:solidFill>
                <a:latin typeface="Aptos" panose="020B0004020202020204" pitchFamily="34" charset="0"/>
                <a:ea typeface="Aptos" panose="020B0004020202020204" pitchFamily="34" charset="0"/>
                <a:cs typeface="Times New Roman" panose="02020603050405020304" pitchFamily="18" charset="0"/>
              </a:rPr>
              <a:t>Get 2 different physics engines (PhysX and Chaos Physics) working together (collision, force)</a:t>
            </a:r>
          </a:p>
        </p:txBody>
      </p:sp>
      <p:sp>
        <p:nvSpPr>
          <p:cNvPr id="14" name="TextBox 13">
            <a:extLst>
              <a:ext uri="{FF2B5EF4-FFF2-40B4-BE49-F238E27FC236}">
                <a16:creationId xmlns:a16="http://schemas.microsoft.com/office/drawing/2014/main" id="{43D72C26-659E-568B-57B1-9DF5EF95DC26}"/>
              </a:ext>
            </a:extLst>
          </p:cNvPr>
          <p:cNvSpPr txBox="1"/>
          <p:nvPr/>
        </p:nvSpPr>
        <p:spPr>
          <a:xfrm>
            <a:off x="546148" y="5476693"/>
            <a:ext cx="1487979" cy="400110"/>
          </a:xfrm>
          <a:prstGeom prst="rect">
            <a:avLst/>
          </a:prstGeom>
          <a:noFill/>
        </p:spPr>
        <p:txBody>
          <a:bodyPr wrap="square" rtlCol="0">
            <a:spAutoFit/>
          </a:bodyPr>
          <a:lstStyle/>
          <a:p>
            <a:r>
              <a:rPr lang="en-US" sz="2000" dirty="0">
                <a:solidFill>
                  <a:srgbClr val="FF0000"/>
                </a:solidFill>
              </a:rPr>
              <a:t>Tasks:</a:t>
            </a:r>
          </a:p>
        </p:txBody>
      </p:sp>
    </p:spTree>
    <p:extLst>
      <p:ext uri="{BB962C8B-B14F-4D97-AF65-F5344CB8AC3E}">
        <p14:creationId xmlns:p14="http://schemas.microsoft.com/office/powerpoint/2010/main" val="184940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650512" y="2764207"/>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10615374" y="2503870"/>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673395" y="2792805"/>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6107" y="1441750"/>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7A27BD6-4C81-1F08-55F6-D6B25878D6D0}"/>
              </a:ext>
            </a:extLst>
          </p:cNvPr>
          <p:cNvSpPr txBox="1"/>
          <p:nvPr/>
        </p:nvSpPr>
        <p:spPr>
          <a:xfrm>
            <a:off x="340242" y="2972094"/>
            <a:ext cx="462407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Viper A pushes Cadre to the edge of the crater. </a:t>
            </a:r>
          </a:p>
          <a:p>
            <a:pPr marL="285750" indent="-285750">
              <a:buFont typeface="Arial" panose="020B0604020202020204" pitchFamily="34" charset="0"/>
              <a:buChar char="•"/>
            </a:pPr>
            <a:r>
              <a:rPr lang="en-US" dirty="0"/>
              <a:t>Rescue mission success!</a:t>
            </a:r>
          </a:p>
          <a:p>
            <a:pPr marL="285750" indent="-285750">
              <a:buFont typeface="Arial" panose="020B0604020202020204" pitchFamily="34" charset="0"/>
              <a:buChar char="•"/>
            </a:pPr>
            <a:endParaRPr lang="en-US" dirty="0"/>
          </a:p>
        </p:txBody>
      </p:sp>
      <p:pic>
        <p:nvPicPr>
          <p:cNvPr id="10" name="Picture 4" descr="VIPER Moon Rover GIFs on GIPHY - Be Animated">
            <a:extLst>
              <a:ext uri="{FF2B5EF4-FFF2-40B4-BE49-F238E27FC236}">
                <a16:creationId xmlns:a16="http://schemas.microsoft.com/office/drawing/2014/main" id="{A43C96CC-5AAE-4F1E-F88D-98B74742B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7162" y="1328450"/>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87A3DD0-C89D-1373-ACB2-4A4008897EB4}"/>
              </a:ext>
            </a:extLst>
          </p:cNvPr>
          <p:cNvSpPr txBox="1"/>
          <p:nvPr/>
        </p:nvSpPr>
        <p:spPr>
          <a:xfrm>
            <a:off x="3650512" y="1172886"/>
            <a:ext cx="1148316" cy="369332"/>
          </a:xfrm>
          <a:prstGeom prst="rect">
            <a:avLst/>
          </a:prstGeom>
          <a:noFill/>
        </p:spPr>
        <p:txBody>
          <a:bodyPr wrap="square" rtlCol="0">
            <a:spAutoFit/>
          </a:bodyPr>
          <a:lstStyle/>
          <a:p>
            <a:r>
              <a:rPr lang="en-US" dirty="0"/>
              <a:t>Viper B</a:t>
            </a:r>
          </a:p>
        </p:txBody>
      </p:sp>
      <p:sp>
        <p:nvSpPr>
          <p:cNvPr id="12" name="TextBox 11">
            <a:extLst>
              <a:ext uri="{FF2B5EF4-FFF2-40B4-BE49-F238E27FC236}">
                <a16:creationId xmlns:a16="http://schemas.microsoft.com/office/drawing/2014/main" id="{E86BF058-6AF3-27C7-6444-334A9F5476F0}"/>
              </a:ext>
            </a:extLst>
          </p:cNvPr>
          <p:cNvSpPr txBox="1"/>
          <p:nvPr/>
        </p:nvSpPr>
        <p:spPr>
          <a:xfrm>
            <a:off x="10113953" y="1207204"/>
            <a:ext cx="1148316" cy="369332"/>
          </a:xfrm>
          <a:prstGeom prst="rect">
            <a:avLst/>
          </a:prstGeom>
          <a:noFill/>
        </p:spPr>
        <p:txBody>
          <a:bodyPr wrap="square" rtlCol="0">
            <a:spAutoFit/>
          </a:bodyPr>
          <a:lstStyle/>
          <a:p>
            <a:r>
              <a:rPr lang="en-US" dirty="0"/>
              <a:t>Viper A</a:t>
            </a:r>
          </a:p>
        </p:txBody>
      </p:sp>
      <p:sp>
        <p:nvSpPr>
          <p:cNvPr id="13" name="TextBox 12">
            <a:extLst>
              <a:ext uri="{FF2B5EF4-FFF2-40B4-BE49-F238E27FC236}">
                <a16:creationId xmlns:a16="http://schemas.microsoft.com/office/drawing/2014/main" id="{2C6C3F80-CB29-555A-0157-0FBACCDB4EEC}"/>
              </a:ext>
            </a:extLst>
          </p:cNvPr>
          <p:cNvSpPr txBox="1"/>
          <p:nvPr/>
        </p:nvSpPr>
        <p:spPr>
          <a:xfrm>
            <a:off x="10611555" y="2193600"/>
            <a:ext cx="935665" cy="369332"/>
          </a:xfrm>
          <a:prstGeom prst="rect">
            <a:avLst/>
          </a:prstGeom>
          <a:noFill/>
        </p:spPr>
        <p:txBody>
          <a:bodyPr wrap="square">
            <a:spAutoFit/>
          </a:bodyPr>
          <a:lstStyle/>
          <a:p>
            <a:r>
              <a:rPr lang="en-US" dirty="0"/>
              <a:t>Cadre</a:t>
            </a:r>
          </a:p>
        </p:txBody>
      </p:sp>
      <p:sp>
        <p:nvSpPr>
          <p:cNvPr id="9" name="Freeform 8">
            <a:extLst>
              <a:ext uri="{FF2B5EF4-FFF2-40B4-BE49-F238E27FC236}">
                <a16:creationId xmlns:a16="http://schemas.microsoft.com/office/drawing/2014/main" id="{F27B81CA-210C-B247-F571-F17307275A64}"/>
              </a:ext>
            </a:extLst>
          </p:cNvPr>
          <p:cNvSpPr/>
          <p:nvPr/>
        </p:nvSpPr>
        <p:spPr>
          <a:xfrm>
            <a:off x="7039535" y="1768288"/>
            <a:ext cx="2480983" cy="1015253"/>
          </a:xfrm>
          <a:custGeom>
            <a:avLst/>
            <a:gdLst>
              <a:gd name="connsiteX0" fmla="*/ 0 w 2480983"/>
              <a:gd name="connsiteY0" fmla="*/ 1015253 h 1015253"/>
              <a:gd name="connsiteX1" fmla="*/ 295836 w 2480983"/>
              <a:gd name="connsiteY1" fmla="*/ 625288 h 1015253"/>
              <a:gd name="connsiteX2" fmla="*/ 894230 w 2480983"/>
              <a:gd name="connsiteY2" fmla="*/ 773206 h 1015253"/>
              <a:gd name="connsiteX3" fmla="*/ 1358153 w 2480983"/>
              <a:gd name="connsiteY3" fmla="*/ 571500 h 1015253"/>
              <a:gd name="connsiteX4" fmla="*/ 1647265 w 2480983"/>
              <a:gd name="connsiteY4" fmla="*/ 235324 h 1015253"/>
              <a:gd name="connsiteX5" fmla="*/ 2111189 w 2480983"/>
              <a:gd name="connsiteY5" fmla="*/ 437030 h 1015253"/>
              <a:gd name="connsiteX6" fmla="*/ 2480983 w 2480983"/>
              <a:gd name="connsiteY6" fmla="*/ 0 h 101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0983" h="1015253">
                <a:moveTo>
                  <a:pt x="0" y="1015253"/>
                </a:moveTo>
                <a:cubicBezTo>
                  <a:pt x="73399" y="840441"/>
                  <a:pt x="146798" y="665629"/>
                  <a:pt x="295836" y="625288"/>
                </a:cubicBezTo>
                <a:cubicBezTo>
                  <a:pt x="444874" y="584947"/>
                  <a:pt x="717177" y="782171"/>
                  <a:pt x="894230" y="773206"/>
                </a:cubicBezTo>
                <a:cubicBezTo>
                  <a:pt x="1071283" y="764241"/>
                  <a:pt x="1232647" y="661147"/>
                  <a:pt x="1358153" y="571500"/>
                </a:cubicBezTo>
                <a:cubicBezTo>
                  <a:pt x="1483659" y="481853"/>
                  <a:pt x="1521759" y="257736"/>
                  <a:pt x="1647265" y="235324"/>
                </a:cubicBezTo>
                <a:cubicBezTo>
                  <a:pt x="1772771" y="212912"/>
                  <a:pt x="1972236" y="476251"/>
                  <a:pt x="2111189" y="437030"/>
                </a:cubicBezTo>
                <a:cubicBezTo>
                  <a:pt x="2250142" y="397809"/>
                  <a:pt x="2365562" y="198904"/>
                  <a:pt x="2480983" y="0"/>
                </a:cubicBezTo>
              </a:path>
            </a:pathLst>
          </a:custGeom>
          <a:noFill/>
          <a:ln>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0A9D148-91DF-CC1E-F5A4-9D12E2AB9E9E}"/>
              </a:ext>
            </a:extLst>
          </p:cNvPr>
          <p:cNvSpPr txBox="1"/>
          <p:nvPr/>
        </p:nvSpPr>
        <p:spPr>
          <a:xfrm>
            <a:off x="7573925" y="1768288"/>
            <a:ext cx="1274239" cy="369332"/>
          </a:xfrm>
          <a:prstGeom prst="rect">
            <a:avLst/>
          </a:prstGeom>
          <a:noFill/>
        </p:spPr>
        <p:txBody>
          <a:bodyPr wrap="square" rtlCol="0">
            <a:spAutoFit/>
          </a:bodyPr>
          <a:lstStyle/>
          <a:p>
            <a:r>
              <a:rPr lang="en-US" dirty="0"/>
              <a:t>Path Plan</a:t>
            </a:r>
          </a:p>
        </p:txBody>
      </p:sp>
    </p:spTree>
    <p:extLst>
      <p:ext uri="{BB962C8B-B14F-4D97-AF65-F5344CB8AC3E}">
        <p14:creationId xmlns:p14="http://schemas.microsoft.com/office/powerpoint/2010/main" val="37799892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4C6BC-BCFA-C884-7F26-F1DF2E5DAFAF}"/>
              </a:ext>
            </a:extLst>
          </p:cNvPr>
          <p:cNvSpPr>
            <a:spLocks noGrp="1"/>
          </p:cNvSpPr>
          <p:nvPr>
            <p:ph type="title"/>
          </p:nvPr>
        </p:nvSpPr>
        <p:spPr>
          <a:xfrm>
            <a:off x="838200" y="1"/>
            <a:ext cx="10515600" cy="937260"/>
          </a:xfrm>
        </p:spPr>
        <p:txBody>
          <a:bodyPr/>
          <a:lstStyle/>
          <a:p>
            <a:r>
              <a:rPr lang="en-US" dirty="0"/>
              <a:t>DATA TO BE EXCHANGED</a:t>
            </a:r>
          </a:p>
        </p:txBody>
      </p:sp>
      <p:sp>
        <p:nvSpPr>
          <p:cNvPr id="7" name="Content Placeholder 6">
            <a:extLst>
              <a:ext uri="{FF2B5EF4-FFF2-40B4-BE49-F238E27FC236}">
                <a16:creationId xmlns:a16="http://schemas.microsoft.com/office/drawing/2014/main" id="{F6617EBB-1EE3-1FBA-3D6C-CD894E173F5E}"/>
              </a:ext>
            </a:extLst>
          </p:cNvPr>
          <p:cNvSpPr txBox="1">
            <a:spLocks noGrp="1"/>
          </p:cNvSpPr>
          <p:nvPr>
            <p:ph idx="1"/>
          </p:nvPr>
        </p:nvSpPr>
        <p:spPr>
          <a:xfrm>
            <a:off x="838200" y="1690688"/>
            <a:ext cx="10515600" cy="4863063"/>
          </a:xfrm>
          <a:prstGeom prst="rect">
            <a:avLst/>
          </a:prstGeom>
          <a:noFill/>
        </p:spPr>
        <p:txBody>
          <a:bodyPr wrap="square">
            <a:spAutoFit/>
          </a:bodyPr>
          <a:lstStyle/>
          <a:p>
            <a:pPr marL="342900" marR="0" lvl="0" indent="-342900">
              <a:lnSpc>
                <a:spcPct val="115000"/>
              </a:lnSpc>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SOS signal</a:t>
            </a:r>
          </a:p>
          <a:p>
            <a:pPr marL="342900" marR="0" lvl="0" indent="-342900">
              <a:lnSpc>
                <a:spcPct val="115000"/>
              </a:lnSpc>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Position/rotation</a:t>
            </a:r>
            <a:r>
              <a:rPr lang="en-US" sz="1800" kern="100" dirty="0">
                <a:latin typeface="Aptos" panose="020B0004020202020204" pitchFamily="34" charset="0"/>
                <a:ea typeface="Aptos" panose="020B0004020202020204" pitchFamily="34" charset="0"/>
                <a:cs typeface="Times New Roman" panose="02020603050405020304" pitchFamily="18" charset="0"/>
              </a:rPr>
              <a:t>, and speed of rovers</a:t>
            </a:r>
          </a:p>
          <a:p>
            <a:pPr marL="342900" marR="0" lvl="0" indent="-342900">
              <a:lnSpc>
                <a:spcPct val="115000"/>
              </a:lnSpc>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Rotational speed of rover wheels</a:t>
            </a:r>
          </a:p>
          <a:p>
            <a:pPr marL="342900" indent="-342900">
              <a:lnSpc>
                <a:spcPct val="115000"/>
              </a:lnSpc>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Sensor data: </a:t>
            </a:r>
            <a:r>
              <a:rPr lang="en-US" sz="1800" kern="100" dirty="0">
                <a:latin typeface="Aptos" panose="020B0004020202020204" pitchFamily="34" charset="0"/>
                <a:ea typeface="Aptos" panose="020B0004020202020204" pitchFamily="34" charset="0"/>
                <a:cs typeface="Times New Roman" panose="02020603050405020304" pitchFamily="18" charset="0"/>
              </a:rPr>
              <a:t>Visual data, 3D geometry and images </a:t>
            </a:r>
          </a:p>
          <a:p>
            <a:pPr marL="342900" indent="-342900">
              <a:lnSpc>
                <a:spcPct val="115000"/>
              </a:lnSpc>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Path Plan</a:t>
            </a:r>
          </a:p>
          <a:p>
            <a:pPr marL="342900" indent="-342900">
              <a:lnSpc>
                <a:spcPct val="115000"/>
              </a:lnSpc>
              <a:buFont typeface="Symbol" panose="05050102010706020507" pitchFamily="18" charset="2"/>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A</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ngle of contact</a:t>
            </a:r>
          </a:p>
          <a:p>
            <a:pPr marL="342900" indent="-342900">
              <a:lnSpc>
                <a:spcPct val="115000"/>
              </a:lnSpc>
              <a:buFont typeface="Symbol" panose="05050102010706020507" pitchFamily="18" charset="2"/>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lip ratio</a:t>
            </a:r>
          </a:p>
          <a:p>
            <a:pPr marL="342900" marR="0" lvl="0" indent="-342900">
              <a:lnSpc>
                <a:spcPct val="115000"/>
              </a:lnSpc>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Signal frequency, </a:t>
            </a:r>
            <a:r>
              <a:rPr lang="en-US" sz="1800" kern="100" dirty="0">
                <a:latin typeface="Aptos" panose="020B0004020202020204" pitchFamily="34" charset="0"/>
                <a:ea typeface="Aptos" panose="020B0004020202020204" pitchFamily="34" charset="0"/>
                <a:cs typeface="Times New Roman" panose="02020603050405020304" pitchFamily="18" charset="0"/>
              </a:rPr>
              <a: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ignal strength</a:t>
            </a:r>
          </a:p>
          <a:p>
            <a:pPr marL="342900" marR="0" lvl="0" indent="-342900">
              <a:lnSpc>
                <a:spcPct val="115000"/>
              </a:lnSpc>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Status of instruments</a:t>
            </a:r>
          </a:p>
          <a:p>
            <a:pPr marL="342900" marR="0" lvl="0" indent="-342900">
              <a:lnSpc>
                <a:spcPct val="115000"/>
              </a:lnSpc>
              <a:buFont typeface="Symbol" panose="05050102010706020507" pitchFamily="18" charset="2"/>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Force</a:t>
            </a:r>
          </a:p>
          <a:p>
            <a:pPr marL="342900" marR="0" lvl="0" indent="-342900">
              <a:lnSpc>
                <a:spcPct val="115000"/>
              </a:lnSpc>
              <a:buFont typeface="Symbol" panose="05050102010706020507" pitchFamily="18" charset="2"/>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25226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F37C62-9319-D42D-1897-8E8C710C4D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2EE3BE-C0E4-4860-B2D3-FE429D858EAD}"/>
              </a:ext>
            </a:extLst>
          </p:cNvPr>
          <p:cNvSpPr>
            <a:spLocks noGrp="1"/>
          </p:cNvSpPr>
          <p:nvPr>
            <p:ph type="title"/>
          </p:nvPr>
        </p:nvSpPr>
        <p:spPr>
          <a:xfrm>
            <a:off x="838200" y="103868"/>
            <a:ext cx="10515600" cy="514899"/>
          </a:xfrm>
        </p:spPr>
        <p:txBody>
          <a:bodyPr>
            <a:normAutofit fontScale="90000"/>
          </a:bodyPr>
          <a:lstStyle/>
          <a:p>
            <a:pPr algn="ctr"/>
            <a:r>
              <a:rPr lang="en-US" dirty="0"/>
              <a:t>Software Architecture</a:t>
            </a:r>
          </a:p>
        </p:txBody>
      </p:sp>
      <p:sp>
        <p:nvSpPr>
          <p:cNvPr id="3" name="Content Placeholder 2">
            <a:extLst>
              <a:ext uri="{FF2B5EF4-FFF2-40B4-BE49-F238E27FC236}">
                <a16:creationId xmlns:a16="http://schemas.microsoft.com/office/drawing/2014/main" id="{C1C68198-E89C-86D8-21E5-5E28FD3FDBE8}"/>
              </a:ext>
            </a:extLst>
          </p:cNvPr>
          <p:cNvSpPr>
            <a:spLocks noGrp="1"/>
          </p:cNvSpPr>
          <p:nvPr>
            <p:ph idx="1"/>
          </p:nvPr>
        </p:nvSpPr>
        <p:spPr>
          <a:xfrm>
            <a:off x="838200" y="931851"/>
            <a:ext cx="10515600" cy="730319"/>
          </a:xfrm>
        </p:spPr>
        <p:txBody>
          <a:bodyPr/>
          <a:lstStyle/>
          <a:p>
            <a:r>
              <a:rPr lang="en-US" dirty="0"/>
              <a:t>Enterprise event server communication</a:t>
            </a:r>
          </a:p>
        </p:txBody>
      </p:sp>
      <p:sp>
        <p:nvSpPr>
          <p:cNvPr id="4" name="Rectangle 3">
            <a:extLst>
              <a:ext uri="{FF2B5EF4-FFF2-40B4-BE49-F238E27FC236}">
                <a16:creationId xmlns:a16="http://schemas.microsoft.com/office/drawing/2014/main" id="{781206D7-6360-11CF-813B-C8DEE7CB45E9}"/>
              </a:ext>
            </a:extLst>
          </p:cNvPr>
          <p:cNvSpPr/>
          <p:nvPr/>
        </p:nvSpPr>
        <p:spPr>
          <a:xfrm>
            <a:off x="10941978" y="1705523"/>
            <a:ext cx="791107" cy="9554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Agent</a:t>
            </a:r>
          </a:p>
        </p:txBody>
      </p:sp>
      <p:sp>
        <p:nvSpPr>
          <p:cNvPr id="5" name="Rectangle 4">
            <a:extLst>
              <a:ext uri="{FF2B5EF4-FFF2-40B4-BE49-F238E27FC236}">
                <a16:creationId xmlns:a16="http://schemas.microsoft.com/office/drawing/2014/main" id="{CA9F11B6-6E42-64B3-16EF-871276B55830}"/>
              </a:ext>
            </a:extLst>
          </p:cNvPr>
          <p:cNvSpPr/>
          <p:nvPr/>
        </p:nvSpPr>
        <p:spPr>
          <a:xfrm>
            <a:off x="550529" y="1705523"/>
            <a:ext cx="814230" cy="95549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Agent</a:t>
            </a:r>
          </a:p>
        </p:txBody>
      </p:sp>
      <p:sp>
        <p:nvSpPr>
          <p:cNvPr id="6" name="Rectangle 5">
            <a:extLst>
              <a:ext uri="{FF2B5EF4-FFF2-40B4-BE49-F238E27FC236}">
                <a16:creationId xmlns:a16="http://schemas.microsoft.com/office/drawing/2014/main" id="{CD72BAFF-AB08-546B-D533-A4950AC1D8F7}"/>
              </a:ext>
            </a:extLst>
          </p:cNvPr>
          <p:cNvSpPr/>
          <p:nvPr/>
        </p:nvSpPr>
        <p:spPr>
          <a:xfrm>
            <a:off x="9882019" y="1705523"/>
            <a:ext cx="945223" cy="9554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 Plug-in</a:t>
            </a:r>
          </a:p>
        </p:txBody>
      </p:sp>
      <p:sp>
        <p:nvSpPr>
          <p:cNvPr id="7" name="Rectangle 6">
            <a:extLst>
              <a:ext uri="{FF2B5EF4-FFF2-40B4-BE49-F238E27FC236}">
                <a16:creationId xmlns:a16="http://schemas.microsoft.com/office/drawing/2014/main" id="{DAD1595A-D9DD-A783-4D0D-52933335BF2C}"/>
              </a:ext>
            </a:extLst>
          </p:cNvPr>
          <p:cNvSpPr/>
          <p:nvPr/>
        </p:nvSpPr>
        <p:spPr>
          <a:xfrm>
            <a:off x="1513732" y="1705523"/>
            <a:ext cx="945223" cy="95549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BL Plug-in</a:t>
            </a:r>
          </a:p>
        </p:txBody>
      </p:sp>
      <p:sp>
        <p:nvSpPr>
          <p:cNvPr id="8" name="Rectangle 7">
            <a:extLst>
              <a:ext uri="{FF2B5EF4-FFF2-40B4-BE49-F238E27FC236}">
                <a16:creationId xmlns:a16="http://schemas.microsoft.com/office/drawing/2014/main" id="{3E751D71-BB67-3D8E-3F66-501D8159C24D}"/>
              </a:ext>
            </a:extLst>
          </p:cNvPr>
          <p:cNvSpPr/>
          <p:nvPr/>
        </p:nvSpPr>
        <p:spPr>
          <a:xfrm>
            <a:off x="8148250" y="1705523"/>
            <a:ext cx="1384451" cy="95549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HSML API with In-Memory DB</a:t>
            </a:r>
          </a:p>
        </p:txBody>
      </p:sp>
      <p:sp>
        <p:nvSpPr>
          <p:cNvPr id="11" name="Rectangle 10">
            <a:extLst>
              <a:ext uri="{FF2B5EF4-FFF2-40B4-BE49-F238E27FC236}">
                <a16:creationId xmlns:a16="http://schemas.microsoft.com/office/drawing/2014/main" id="{7A5AA54F-4EEA-FBC3-AE3D-9DF7AEB1EED4}"/>
              </a:ext>
            </a:extLst>
          </p:cNvPr>
          <p:cNvSpPr/>
          <p:nvPr/>
        </p:nvSpPr>
        <p:spPr>
          <a:xfrm>
            <a:off x="2850640" y="1705523"/>
            <a:ext cx="1384451" cy="95549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HSML API with In-Memory DB</a:t>
            </a:r>
          </a:p>
        </p:txBody>
      </p:sp>
      <p:sp>
        <p:nvSpPr>
          <p:cNvPr id="12" name="Rectangle 11">
            <a:extLst>
              <a:ext uri="{FF2B5EF4-FFF2-40B4-BE49-F238E27FC236}">
                <a16:creationId xmlns:a16="http://schemas.microsoft.com/office/drawing/2014/main" id="{B1E796D4-5390-1050-757F-AE2CC4A519D1}"/>
              </a:ext>
            </a:extLst>
          </p:cNvPr>
          <p:cNvSpPr/>
          <p:nvPr/>
        </p:nvSpPr>
        <p:spPr>
          <a:xfrm>
            <a:off x="2850640" y="3061711"/>
            <a:ext cx="1384451" cy="109933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Streaming Pub-Sub Producer / </a:t>
            </a:r>
            <a:r>
              <a:rPr lang="en-US" dirty="0" err="1"/>
              <a:t>Comsumer</a:t>
            </a:r>
            <a:endParaRPr lang="en-US" dirty="0"/>
          </a:p>
        </p:txBody>
      </p:sp>
      <p:sp>
        <p:nvSpPr>
          <p:cNvPr id="14" name="Rectangle 13">
            <a:extLst>
              <a:ext uri="{FF2B5EF4-FFF2-40B4-BE49-F238E27FC236}">
                <a16:creationId xmlns:a16="http://schemas.microsoft.com/office/drawing/2014/main" id="{06EA3C02-CE09-DE20-90BB-4FB01AD8A441}"/>
              </a:ext>
            </a:extLst>
          </p:cNvPr>
          <p:cNvSpPr/>
          <p:nvPr/>
        </p:nvSpPr>
        <p:spPr>
          <a:xfrm>
            <a:off x="8148250" y="3070273"/>
            <a:ext cx="1384451" cy="109933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Streaming Pub-Sub Producer / </a:t>
            </a:r>
            <a:r>
              <a:rPr lang="en-US" dirty="0" err="1"/>
              <a:t>Comsumer</a:t>
            </a:r>
            <a:endParaRPr lang="en-US" dirty="0"/>
          </a:p>
        </p:txBody>
      </p:sp>
      <p:sp>
        <p:nvSpPr>
          <p:cNvPr id="15" name="Cloud 14">
            <a:extLst>
              <a:ext uri="{FF2B5EF4-FFF2-40B4-BE49-F238E27FC236}">
                <a16:creationId xmlns:a16="http://schemas.microsoft.com/office/drawing/2014/main" id="{22A67EE5-6BCC-6D19-9C01-06BA3BDCAF2E}"/>
              </a:ext>
            </a:extLst>
          </p:cNvPr>
          <p:cNvSpPr/>
          <p:nvPr/>
        </p:nvSpPr>
        <p:spPr>
          <a:xfrm>
            <a:off x="5459002" y="3237655"/>
            <a:ext cx="1273996" cy="747445"/>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2490C6A9-2FF8-96F7-66C6-E0B9BCB6C405}"/>
              </a:ext>
            </a:extLst>
          </p:cNvPr>
          <p:cNvCxnSpPr>
            <a:stCxn id="5" idx="3"/>
            <a:endCxn id="7" idx="1"/>
          </p:cNvCxnSpPr>
          <p:nvPr/>
        </p:nvCxnSpPr>
        <p:spPr>
          <a:xfrm>
            <a:off x="1364759" y="2183271"/>
            <a:ext cx="148973" cy="0"/>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B3C7FC10-B1DF-EEA9-D3A7-5AD11FCB5037}"/>
              </a:ext>
            </a:extLst>
          </p:cNvPr>
          <p:cNvCxnSpPr>
            <a:stCxn id="7" idx="3"/>
            <a:endCxn id="11" idx="1"/>
          </p:cNvCxnSpPr>
          <p:nvPr/>
        </p:nvCxnSpPr>
        <p:spPr>
          <a:xfrm>
            <a:off x="2458955" y="2183271"/>
            <a:ext cx="391685" cy="0"/>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0A265315-5984-2482-2D20-C46838DCEC0F}"/>
              </a:ext>
            </a:extLst>
          </p:cNvPr>
          <p:cNvCxnSpPr>
            <a:stCxn id="11" idx="2"/>
            <a:endCxn id="12" idx="0"/>
          </p:cNvCxnSpPr>
          <p:nvPr/>
        </p:nvCxnSpPr>
        <p:spPr>
          <a:xfrm>
            <a:off x="3542866" y="2661019"/>
            <a:ext cx="0" cy="400692"/>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4DEE4047-829F-A3EB-8C75-29CDA47FA6D9}"/>
              </a:ext>
            </a:extLst>
          </p:cNvPr>
          <p:cNvCxnSpPr>
            <a:stCxn id="12" idx="3"/>
            <a:endCxn id="15" idx="2"/>
          </p:cNvCxnSpPr>
          <p:nvPr/>
        </p:nvCxnSpPr>
        <p:spPr>
          <a:xfrm flipV="1">
            <a:off x="4235091" y="3611378"/>
            <a:ext cx="1227863" cy="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CD8064CA-6BB5-1168-B245-6DFFAB43086A}"/>
              </a:ext>
            </a:extLst>
          </p:cNvPr>
          <p:cNvCxnSpPr>
            <a:stCxn id="15" idx="0"/>
            <a:endCxn id="14" idx="1"/>
          </p:cNvCxnSpPr>
          <p:nvPr/>
        </p:nvCxnSpPr>
        <p:spPr>
          <a:xfrm>
            <a:off x="6731936" y="3611378"/>
            <a:ext cx="1416314" cy="8563"/>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0DF9514B-22CC-DADB-726A-F0C3BBDA6FB1}"/>
              </a:ext>
            </a:extLst>
          </p:cNvPr>
          <p:cNvCxnSpPr>
            <a:stCxn id="8" idx="2"/>
            <a:endCxn id="14" idx="0"/>
          </p:cNvCxnSpPr>
          <p:nvPr/>
        </p:nvCxnSpPr>
        <p:spPr>
          <a:xfrm>
            <a:off x="8840476" y="2661019"/>
            <a:ext cx="0" cy="40925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E9D4E256-3E1B-B036-8B1B-B9AF09B0127D}"/>
              </a:ext>
            </a:extLst>
          </p:cNvPr>
          <p:cNvCxnSpPr>
            <a:stCxn id="8" idx="3"/>
            <a:endCxn id="6" idx="1"/>
          </p:cNvCxnSpPr>
          <p:nvPr/>
        </p:nvCxnSpPr>
        <p:spPr>
          <a:xfrm>
            <a:off x="9532701" y="2183271"/>
            <a:ext cx="349318"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943B929F-EE6B-BA47-E0B2-B46F7428D76B}"/>
              </a:ext>
            </a:extLst>
          </p:cNvPr>
          <p:cNvCxnSpPr>
            <a:stCxn id="6" idx="3"/>
            <a:endCxn id="4" idx="1"/>
          </p:cNvCxnSpPr>
          <p:nvPr/>
        </p:nvCxnSpPr>
        <p:spPr>
          <a:xfrm>
            <a:off x="10827242" y="2183271"/>
            <a:ext cx="114736"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9" name="Rectangle 8">
            <a:extLst>
              <a:ext uri="{FF2B5EF4-FFF2-40B4-BE49-F238E27FC236}">
                <a16:creationId xmlns:a16="http://schemas.microsoft.com/office/drawing/2014/main" id="{59F5C37C-8585-E575-C14F-E30715B56092}"/>
              </a:ext>
            </a:extLst>
          </p:cNvPr>
          <p:cNvSpPr/>
          <p:nvPr/>
        </p:nvSpPr>
        <p:spPr>
          <a:xfrm>
            <a:off x="5499444" y="1663140"/>
            <a:ext cx="1384451" cy="109933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Event Streaming Server</a:t>
            </a:r>
          </a:p>
        </p:txBody>
      </p:sp>
      <p:cxnSp>
        <p:nvCxnSpPr>
          <p:cNvPr id="13" name="Straight Arrow Connector 12">
            <a:extLst>
              <a:ext uri="{FF2B5EF4-FFF2-40B4-BE49-F238E27FC236}">
                <a16:creationId xmlns:a16="http://schemas.microsoft.com/office/drawing/2014/main" id="{2187DA9C-8868-A70E-D270-0FE8CE37E0AA}"/>
              </a:ext>
            </a:extLst>
          </p:cNvPr>
          <p:cNvCxnSpPr>
            <a:stCxn id="9" idx="2"/>
          </p:cNvCxnSpPr>
          <p:nvPr/>
        </p:nvCxnSpPr>
        <p:spPr>
          <a:xfrm>
            <a:off x="6191670" y="2762475"/>
            <a:ext cx="0" cy="47518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22557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FE365AF-B662-054C-63F0-249022971F1C}"/>
            </a:ext>
          </a:extLst>
        </p:cNvPr>
        <p:cNvGrpSpPr/>
        <p:nvPr/>
      </p:nvGrpSpPr>
      <p:grpSpPr>
        <a:xfrm>
          <a:off x="0" y="0"/>
          <a:ext cx="0" cy="0"/>
          <a:chOff x="0" y="0"/>
          <a:chExt cx="0" cy="0"/>
        </a:xfrm>
      </p:grpSpPr>
      <p:pic>
        <p:nvPicPr>
          <p:cNvPr id="1028" name="Picture 4">
            <a:extLst>
              <a:ext uri="{FF2B5EF4-FFF2-40B4-BE49-F238E27FC236}">
                <a16:creationId xmlns:a16="http://schemas.microsoft.com/office/drawing/2014/main" id="{5BE934D2-0820-75B8-7DC6-DF78156335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709"/>
          <a:stretch/>
        </p:blipFill>
        <p:spPr bwMode="auto">
          <a:xfrm>
            <a:off x="-13890" y="0"/>
            <a:ext cx="1221978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31" name="Rectangle 1030">
            <a:extLst>
              <a:ext uri="{FF2B5EF4-FFF2-40B4-BE49-F238E27FC236}">
                <a16:creationId xmlns:a16="http://schemas.microsoft.com/office/drawing/2014/main" id="{ABBFAD23-0CF8-DBFA-BFC3-5BA7CD07F2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a:extLst>
              <a:ext uri="{FF2B5EF4-FFF2-40B4-BE49-F238E27FC236}">
                <a16:creationId xmlns:a16="http://schemas.microsoft.com/office/drawing/2014/main" id="{BE683D79-FBA0-89EF-28E9-24EF1E96261B}"/>
              </a:ext>
            </a:extLst>
          </p:cNvPr>
          <p:cNvPicPr>
            <a:picLocks noChangeAspect="1"/>
          </p:cNvPicPr>
          <p:nvPr/>
        </p:nvPicPr>
        <p:blipFill>
          <a:blip r:embed="rId3"/>
          <a:stretch>
            <a:fillRect/>
          </a:stretch>
        </p:blipFill>
        <p:spPr>
          <a:xfrm>
            <a:off x="2439874" y="1819758"/>
            <a:ext cx="1303923" cy="1383755"/>
          </a:xfrm>
          <a:prstGeom prst="rect">
            <a:avLst/>
          </a:prstGeom>
        </p:spPr>
      </p:pic>
      <p:pic>
        <p:nvPicPr>
          <p:cNvPr id="6" name="Picture 5">
            <a:extLst>
              <a:ext uri="{FF2B5EF4-FFF2-40B4-BE49-F238E27FC236}">
                <a16:creationId xmlns:a16="http://schemas.microsoft.com/office/drawing/2014/main" id="{F5FAE3C1-86EB-AD8C-663E-E7F6F2EA9030}"/>
              </a:ext>
            </a:extLst>
          </p:cNvPr>
          <p:cNvPicPr>
            <a:picLocks noChangeAspect="1"/>
          </p:cNvPicPr>
          <p:nvPr/>
        </p:nvPicPr>
        <p:blipFill>
          <a:blip r:embed="rId3"/>
          <a:stretch>
            <a:fillRect/>
          </a:stretch>
        </p:blipFill>
        <p:spPr>
          <a:xfrm>
            <a:off x="568738" y="675261"/>
            <a:ext cx="1303923" cy="1383755"/>
          </a:xfrm>
          <a:prstGeom prst="rect">
            <a:avLst/>
          </a:prstGeom>
        </p:spPr>
      </p:pic>
      <p:pic>
        <p:nvPicPr>
          <p:cNvPr id="7" name="Picture 2">
            <a:extLst>
              <a:ext uri="{FF2B5EF4-FFF2-40B4-BE49-F238E27FC236}">
                <a16:creationId xmlns:a16="http://schemas.microsoft.com/office/drawing/2014/main" id="{0D2752D1-CBCE-6865-3091-DCA64BB0D59E}"/>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2520" y1="43652" x2="57715" y2="51826"/>
                        <a14:foregroundMark x1="57715" y1="51826" x2="60742" y2="46957"/>
                        <a14:foregroundMark x1="34766" y1="38087" x2="31152" y2="51826"/>
                        <a14:foregroundMark x1="36133" y1="46087" x2="35254" y2="59130"/>
                        <a14:foregroundMark x1="33887" y1="47826" x2="37891" y2="45391"/>
                        <a14:foregroundMark x1="33887" y1="45391" x2="38867" y2="55826"/>
                        <a14:foregroundMark x1="44727" y1="46957" x2="56152" y2="55826"/>
                        <a14:foregroundMark x1="56152" y1="55826" x2="57520" y2="64696"/>
                        <a14:foregroundMark x1="58008" y1="46957" x2="53906" y2="61565"/>
                        <a14:foregroundMark x1="51172" y1="60696" x2="51172" y2="60696"/>
                        <a14:foregroundMark x1="52930" y1="60696" x2="53418" y2="70435"/>
                        <a14:foregroundMark x1="38867" y1="46087" x2="21094" y2="36348"/>
                        <a14:foregroundMark x1="32031" y1="40522" x2="39258" y2="50261"/>
                        <a14:foregroundMark x1="32520" y1="38783" x2="40625" y2="54261"/>
                        <a14:foregroundMark x1="35254" y1="60696" x2="31152" y2="39652"/>
                        <a14:foregroundMark x1="30176" y1="45391" x2="47461" y2="69565"/>
                        <a14:foregroundMark x1="31152" y1="59826" x2="30664" y2="45391"/>
                        <a14:foregroundMark x1="27930" y1="59130" x2="34766" y2="50957"/>
                        <a14:foregroundMark x1="31543" y1="41217" x2="40234" y2="63130"/>
                        <a14:foregroundMark x1="30176" y1="64000" x2="31152" y2="59130"/>
                        <a14:foregroundMark x1="27930" y1="37217" x2="27930" y2="64000"/>
                        <a14:foregroundMark x1="73926" y1="40522" x2="70215" y2="50261"/>
                        <a14:foregroundMark x1="61133" y1="64000" x2="69824" y2="59826"/>
                        <a14:foregroundMark x1="27930" y1="57391" x2="47070" y2="72000"/>
                        <a14:foregroundMark x1="35254" y1="66435" x2="35254" y2="66435"/>
                        <a14:foregroundMark x1="32520" y1="65565" x2="32520" y2="65565"/>
                        <a14:foregroundMark x1="31543" y1="64696" x2="31543" y2="64696"/>
                        <a14:foregroundMark x1="60254" y1="68000" x2="60254" y2="68000"/>
                        <a14:foregroundMark x1="59766" y1="73739" x2="58398" y2="68870"/>
                      </a14:backgroundRemoval>
                    </a14:imgEffect>
                  </a14:imgLayer>
                </a14:imgProps>
              </a:ext>
              <a:ext uri="{28A0092B-C50C-407E-A947-70E740481C1C}">
                <a14:useLocalDpi xmlns:a14="http://schemas.microsoft.com/office/drawing/2010/main" val="0"/>
              </a:ext>
            </a:extLst>
          </a:blip>
          <a:srcRect/>
          <a:stretch>
            <a:fillRect/>
          </a:stretch>
        </p:blipFill>
        <p:spPr bwMode="auto">
          <a:xfrm>
            <a:off x="5490584" y="3429000"/>
            <a:ext cx="724349" cy="40673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0172D76-583D-B701-B3D0-47BDA876EA3A}"/>
              </a:ext>
            </a:extLst>
          </p:cNvPr>
          <p:cNvSpPr txBox="1"/>
          <p:nvPr/>
        </p:nvSpPr>
        <p:spPr>
          <a:xfrm>
            <a:off x="-13890" y="5490241"/>
            <a:ext cx="6016596" cy="1384995"/>
          </a:xfrm>
          <a:prstGeom prst="rect">
            <a:avLst/>
          </a:prstGeom>
          <a:solidFill>
            <a:srgbClr val="000000"/>
          </a:solidFill>
        </p:spPr>
        <p:txBody>
          <a:bodyPr wrap="square" rtlCol="0">
            <a:spAutoFit/>
          </a:bodyPr>
          <a:lstStyle/>
          <a:p>
            <a:pPr lvl="1"/>
            <a:r>
              <a:rPr lang="en-US" sz="2800" b="1" dirty="0">
                <a:solidFill>
                  <a:schemeClr val="bg1"/>
                </a:solidFill>
                <a:latin typeface="Trade Gothic Next Heavy" panose="020B0903040303020004" pitchFamily="34" charset="0"/>
                <a:cs typeface="Helvetica" panose="020B0604020202020204" pitchFamily="34" charset="0"/>
              </a:rPr>
              <a:t>DEMONSTRATION USE CASE: </a:t>
            </a:r>
          </a:p>
          <a:p>
            <a:pPr lvl="1"/>
            <a:r>
              <a:rPr lang="en-US" sz="2800" b="1" dirty="0">
                <a:solidFill>
                  <a:schemeClr val="bg1"/>
                </a:solidFill>
                <a:latin typeface="Trade Gothic Next Heavy" panose="020B0903040303020004" pitchFamily="34" charset="0"/>
                <a:cs typeface="Helvetica" panose="020B0604020202020204" pitchFamily="34" charset="0"/>
              </a:rPr>
              <a:t>ROVER RESCUE MISSION</a:t>
            </a:r>
          </a:p>
          <a:p>
            <a:pPr lvl="1"/>
            <a:endParaRPr lang="en-US" sz="2800" b="1" dirty="0">
              <a:solidFill>
                <a:schemeClr val="bg1"/>
              </a:solidFill>
              <a:latin typeface="Trade Gothic Next Heavy" panose="020B0903040303020004" pitchFamily="34" charset="0"/>
              <a:cs typeface="Helvetica" panose="020B0604020202020204" pitchFamily="34" charset="0"/>
            </a:endParaRPr>
          </a:p>
        </p:txBody>
      </p:sp>
      <p:sp>
        <p:nvSpPr>
          <p:cNvPr id="2" name="TextBox 1">
            <a:extLst>
              <a:ext uri="{FF2B5EF4-FFF2-40B4-BE49-F238E27FC236}">
                <a16:creationId xmlns:a16="http://schemas.microsoft.com/office/drawing/2014/main" id="{603AEE01-4CDF-6233-A32D-06331C220E83}"/>
              </a:ext>
            </a:extLst>
          </p:cNvPr>
          <p:cNvSpPr txBox="1"/>
          <p:nvPr/>
        </p:nvSpPr>
        <p:spPr>
          <a:xfrm>
            <a:off x="1690486" y="241382"/>
            <a:ext cx="1303922" cy="646331"/>
          </a:xfrm>
          <a:prstGeom prst="rect">
            <a:avLst/>
          </a:prstGeom>
          <a:solidFill>
            <a:srgbClr val="000000"/>
          </a:solidFill>
        </p:spPr>
        <p:txBody>
          <a:bodyPr wrap="square">
            <a:spAutoFit/>
          </a:bodyPr>
          <a:lstStyle/>
          <a:p>
            <a:pPr algn="ctr"/>
            <a:r>
              <a:rPr lang="en-US" b="1" dirty="0">
                <a:solidFill>
                  <a:schemeClr val="bg1"/>
                </a:solidFill>
                <a:latin typeface="Helvetica" panose="020B0604020202020204" pitchFamily="34" charset="0"/>
                <a:cs typeface="Helvetica" panose="020B0604020202020204" pitchFamily="34" charset="0"/>
              </a:rPr>
              <a:t>VIPER B</a:t>
            </a:r>
          </a:p>
          <a:p>
            <a:pPr algn="ctr"/>
            <a:r>
              <a:rPr lang="en-US" b="1" dirty="0">
                <a:solidFill>
                  <a:schemeClr val="bg1"/>
                </a:solidFill>
                <a:latin typeface="Helvetica" panose="020B0604020202020204" pitchFamily="34" charset="0"/>
                <a:cs typeface="Helvetica" panose="020B0604020202020204" pitchFamily="34" charset="0"/>
              </a:rPr>
              <a:t>Unity</a:t>
            </a:r>
          </a:p>
        </p:txBody>
      </p:sp>
      <p:sp>
        <p:nvSpPr>
          <p:cNvPr id="3" name="TextBox 2">
            <a:extLst>
              <a:ext uri="{FF2B5EF4-FFF2-40B4-BE49-F238E27FC236}">
                <a16:creationId xmlns:a16="http://schemas.microsoft.com/office/drawing/2014/main" id="{9ABA2ABE-0A63-5E26-39F6-22ED79992F11}"/>
              </a:ext>
            </a:extLst>
          </p:cNvPr>
          <p:cNvSpPr txBox="1"/>
          <p:nvPr/>
        </p:nvSpPr>
        <p:spPr>
          <a:xfrm>
            <a:off x="3471068" y="1412685"/>
            <a:ext cx="1468921" cy="646331"/>
          </a:xfrm>
          <a:prstGeom prst="rect">
            <a:avLst/>
          </a:prstGeom>
          <a:solidFill>
            <a:srgbClr val="000000"/>
          </a:solidFill>
        </p:spPr>
        <p:txBody>
          <a:bodyPr wrap="square">
            <a:spAutoFit/>
          </a:bodyPr>
          <a:lstStyle/>
          <a:p>
            <a:pPr algn="ctr"/>
            <a:r>
              <a:rPr lang="en-US" b="1" dirty="0">
                <a:solidFill>
                  <a:schemeClr val="bg1"/>
                </a:solidFill>
                <a:latin typeface="Helvetica" panose="020B0604020202020204" pitchFamily="34" charset="0"/>
                <a:cs typeface="Helvetica" panose="020B0604020202020204" pitchFamily="34" charset="0"/>
              </a:rPr>
              <a:t>VIPER A</a:t>
            </a:r>
          </a:p>
          <a:p>
            <a:pPr algn="ctr"/>
            <a:r>
              <a:rPr lang="en-US" b="1" dirty="0">
                <a:solidFill>
                  <a:schemeClr val="bg1"/>
                </a:solidFill>
                <a:latin typeface="Helvetica" panose="020B0604020202020204" pitchFamily="34" charset="0"/>
                <a:cs typeface="Helvetica" panose="020B0604020202020204" pitchFamily="34" charset="0"/>
              </a:rPr>
              <a:t>Omniverse</a:t>
            </a:r>
          </a:p>
        </p:txBody>
      </p:sp>
      <p:sp>
        <p:nvSpPr>
          <p:cNvPr id="4" name="TextBox 3">
            <a:extLst>
              <a:ext uri="{FF2B5EF4-FFF2-40B4-BE49-F238E27FC236}">
                <a16:creationId xmlns:a16="http://schemas.microsoft.com/office/drawing/2014/main" id="{7DF9A0FA-54A9-EE06-FD3B-767BC81F2518}"/>
              </a:ext>
            </a:extLst>
          </p:cNvPr>
          <p:cNvSpPr txBox="1"/>
          <p:nvPr/>
        </p:nvSpPr>
        <p:spPr>
          <a:xfrm>
            <a:off x="6035380" y="2782669"/>
            <a:ext cx="1918688" cy="646331"/>
          </a:xfrm>
          <a:prstGeom prst="rect">
            <a:avLst/>
          </a:prstGeom>
          <a:solidFill>
            <a:srgbClr val="000000"/>
          </a:solidFill>
        </p:spPr>
        <p:txBody>
          <a:bodyPr wrap="square">
            <a:spAutoFit/>
          </a:bodyPr>
          <a:lstStyle/>
          <a:p>
            <a:pPr algn="ctr"/>
            <a:r>
              <a:rPr lang="en-US" b="1" dirty="0">
                <a:solidFill>
                  <a:schemeClr val="bg1"/>
                </a:solidFill>
                <a:latin typeface="Helvetica" panose="020B0604020202020204" pitchFamily="34" charset="0"/>
                <a:cs typeface="Helvetica" panose="020B0604020202020204" pitchFamily="34" charset="0"/>
              </a:rPr>
              <a:t>CADRE</a:t>
            </a:r>
          </a:p>
          <a:p>
            <a:pPr algn="ctr"/>
            <a:r>
              <a:rPr lang="en-US" b="1" dirty="0">
                <a:solidFill>
                  <a:schemeClr val="bg1"/>
                </a:solidFill>
                <a:latin typeface="Helvetica" panose="020B0604020202020204" pitchFamily="34" charset="0"/>
                <a:cs typeface="Helvetica" panose="020B0604020202020204" pitchFamily="34" charset="0"/>
              </a:rPr>
              <a:t>Unreal Engine</a:t>
            </a:r>
          </a:p>
        </p:txBody>
      </p:sp>
      <p:cxnSp>
        <p:nvCxnSpPr>
          <p:cNvPr id="13" name="Straight Arrow Connector 12">
            <a:extLst>
              <a:ext uri="{FF2B5EF4-FFF2-40B4-BE49-F238E27FC236}">
                <a16:creationId xmlns:a16="http://schemas.microsoft.com/office/drawing/2014/main" id="{A66805F6-113E-A27A-0038-8A61BF946056}"/>
              </a:ext>
            </a:extLst>
          </p:cNvPr>
          <p:cNvCxnSpPr>
            <a:cxnSpLocks/>
          </p:cNvCxnSpPr>
          <p:nvPr/>
        </p:nvCxnSpPr>
        <p:spPr>
          <a:xfrm>
            <a:off x="3702205" y="2821259"/>
            <a:ext cx="1724237" cy="793638"/>
          </a:xfrm>
          <a:prstGeom prst="straightConnector1">
            <a:avLst/>
          </a:prstGeom>
          <a:ln w="28575">
            <a:solidFill>
              <a:schemeClr val="bg1"/>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DB81B0D-961F-3AE2-3121-AE26990DA1F2}"/>
              </a:ext>
            </a:extLst>
          </p:cNvPr>
          <p:cNvCxnSpPr>
            <a:cxnSpLocks/>
          </p:cNvCxnSpPr>
          <p:nvPr/>
        </p:nvCxnSpPr>
        <p:spPr>
          <a:xfrm>
            <a:off x="1616149" y="1100165"/>
            <a:ext cx="1298986" cy="1042759"/>
          </a:xfrm>
          <a:prstGeom prst="straightConnector1">
            <a:avLst/>
          </a:prstGeom>
          <a:ln w="28575">
            <a:solidFill>
              <a:schemeClr val="bg1"/>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Lightning Bolt 22">
            <a:extLst>
              <a:ext uri="{FF2B5EF4-FFF2-40B4-BE49-F238E27FC236}">
                <a16:creationId xmlns:a16="http://schemas.microsoft.com/office/drawing/2014/main" id="{7587ADA0-9ADE-6446-2545-11E2128B7106}"/>
              </a:ext>
            </a:extLst>
          </p:cNvPr>
          <p:cNvSpPr/>
          <p:nvPr/>
        </p:nvSpPr>
        <p:spPr>
          <a:xfrm>
            <a:off x="5609063" y="3111190"/>
            <a:ext cx="243696" cy="422536"/>
          </a:xfrm>
          <a:prstGeom prst="lightningBol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09D51D80-95B8-4AA4-9D2F-DA6AD3BED9E7}"/>
              </a:ext>
            </a:extLst>
          </p:cNvPr>
          <p:cNvSpPr txBox="1"/>
          <p:nvPr/>
        </p:nvSpPr>
        <p:spPr>
          <a:xfrm>
            <a:off x="5174017" y="2838234"/>
            <a:ext cx="828689" cy="307777"/>
          </a:xfrm>
          <a:prstGeom prst="rect">
            <a:avLst/>
          </a:prstGeom>
          <a:noFill/>
        </p:spPr>
        <p:txBody>
          <a:bodyPr wrap="square" rtlCol="0">
            <a:spAutoFit/>
          </a:bodyPr>
          <a:lstStyle/>
          <a:p>
            <a:r>
              <a:rPr lang="en-US" sz="1400" b="1" dirty="0">
                <a:solidFill>
                  <a:schemeClr val="bg1"/>
                </a:solidFill>
                <a:latin typeface="Helvetica" panose="020B0604020202020204" pitchFamily="34" charset="0"/>
                <a:cs typeface="Helvetica" panose="020B0604020202020204" pitchFamily="34" charset="0"/>
              </a:rPr>
              <a:t>SOS</a:t>
            </a:r>
          </a:p>
        </p:txBody>
      </p:sp>
    </p:spTree>
    <p:extLst>
      <p:ext uri="{BB962C8B-B14F-4D97-AF65-F5344CB8AC3E}">
        <p14:creationId xmlns:p14="http://schemas.microsoft.com/office/powerpoint/2010/main" val="38091133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6F5456-95E1-BD61-ADDA-6EB726F4C220}"/>
            </a:ext>
          </a:extLst>
        </p:cNvPr>
        <p:cNvGrpSpPr/>
        <p:nvPr/>
      </p:nvGrpSpPr>
      <p:grpSpPr>
        <a:xfrm>
          <a:off x="0" y="0"/>
          <a:ext cx="0" cy="0"/>
          <a:chOff x="0" y="0"/>
          <a:chExt cx="0" cy="0"/>
        </a:xfrm>
      </p:grpSpPr>
      <p:pic>
        <p:nvPicPr>
          <p:cNvPr id="1026" name="Picture 2" descr="Industrial Metaverse">
            <a:extLst>
              <a:ext uri="{FF2B5EF4-FFF2-40B4-BE49-F238E27FC236}">
                <a16:creationId xmlns:a16="http://schemas.microsoft.com/office/drawing/2014/main" id="{65E76C67-A762-4716-41AA-CEE9676760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1184" y="3664190"/>
            <a:ext cx="1453571" cy="145357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5C83887-22F8-70EC-34B9-3B5D3DF3C0C2}"/>
              </a:ext>
            </a:extLst>
          </p:cNvPr>
          <p:cNvSpPr>
            <a:spLocks noGrp="1"/>
          </p:cNvSpPr>
          <p:nvPr>
            <p:ph type="title"/>
          </p:nvPr>
        </p:nvSpPr>
        <p:spPr>
          <a:xfrm>
            <a:off x="838200" y="22225"/>
            <a:ext cx="10515600" cy="796925"/>
          </a:xfrm>
        </p:spPr>
        <p:txBody>
          <a:bodyPr/>
          <a:lstStyle/>
          <a:p>
            <a:r>
              <a:rPr lang="en-US" dirty="0"/>
              <a:t>Pilot Network Architecture</a:t>
            </a:r>
          </a:p>
        </p:txBody>
      </p:sp>
      <p:sp>
        <p:nvSpPr>
          <p:cNvPr id="3" name="Content Placeholder 2">
            <a:extLst>
              <a:ext uri="{FF2B5EF4-FFF2-40B4-BE49-F238E27FC236}">
                <a16:creationId xmlns:a16="http://schemas.microsoft.com/office/drawing/2014/main" id="{63B86301-CD2D-7311-EBED-2447E573D200}"/>
              </a:ext>
            </a:extLst>
          </p:cNvPr>
          <p:cNvSpPr>
            <a:spLocks noGrp="1"/>
          </p:cNvSpPr>
          <p:nvPr>
            <p:ph idx="1"/>
          </p:nvPr>
        </p:nvSpPr>
        <p:spPr>
          <a:xfrm>
            <a:off x="624940" y="742318"/>
            <a:ext cx="11255614" cy="1887757"/>
          </a:xfrm>
        </p:spPr>
        <p:txBody>
          <a:bodyPr>
            <a:normAutofit fontScale="70000" lnSpcReduction="20000"/>
          </a:bodyPr>
          <a:lstStyle/>
          <a:p>
            <a:r>
              <a:rPr lang="en-US" dirty="0"/>
              <a:t>Decentralized protocol enables cost reduction and better security for Digital Twin implementations</a:t>
            </a:r>
          </a:p>
          <a:p>
            <a:r>
              <a:rPr lang="en-US" dirty="0"/>
              <a:t>Trusted AI agent support real-time operations using small models and dynamically fine-tuned models selected based on context</a:t>
            </a:r>
          </a:p>
          <a:p>
            <a:r>
              <a:rPr lang="en-US" dirty="0"/>
              <a:t>Extensible common data format </a:t>
            </a:r>
          </a:p>
          <a:p>
            <a:pPr lvl="1"/>
            <a:r>
              <a:rPr lang="en-US" dirty="0"/>
              <a:t>File header, Digital Twin Header, Data</a:t>
            </a:r>
          </a:p>
          <a:p>
            <a:pPr lvl="2"/>
            <a:r>
              <a:rPr lang="en-US" dirty="0"/>
              <a:t>Unique Data Identifier – Category, Attribute, Tag</a:t>
            </a:r>
          </a:p>
          <a:p>
            <a:pPr lvl="2"/>
            <a:r>
              <a:rPr lang="en-US" dirty="0"/>
              <a:t>Data type, format, and size</a:t>
            </a:r>
          </a:p>
        </p:txBody>
      </p:sp>
      <p:pic>
        <p:nvPicPr>
          <p:cNvPr id="5" name="Picture 4">
            <a:extLst>
              <a:ext uri="{FF2B5EF4-FFF2-40B4-BE49-F238E27FC236}">
                <a16:creationId xmlns:a16="http://schemas.microsoft.com/office/drawing/2014/main" id="{0833D411-E315-FCF4-7808-413CB016E852}"/>
              </a:ext>
            </a:extLst>
          </p:cNvPr>
          <p:cNvPicPr>
            <a:picLocks noChangeAspect="1"/>
          </p:cNvPicPr>
          <p:nvPr/>
        </p:nvPicPr>
        <p:blipFill>
          <a:blip r:embed="rId3"/>
          <a:stretch>
            <a:fillRect/>
          </a:stretch>
        </p:blipFill>
        <p:spPr>
          <a:xfrm>
            <a:off x="2931610" y="5652455"/>
            <a:ext cx="1187650" cy="1070109"/>
          </a:xfrm>
          <a:prstGeom prst="rect">
            <a:avLst/>
          </a:prstGeom>
        </p:spPr>
      </p:pic>
      <p:pic>
        <p:nvPicPr>
          <p:cNvPr id="6" name="Picture 5">
            <a:extLst>
              <a:ext uri="{FF2B5EF4-FFF2-40B4-BE49-F238E27FC236}">
                <a16:creationId xmlns:a16="http://schemas.microsoft.com/office/drawing/2014/main" id="{AF4186F5-D3D9-CEAE-0C46-07B94140AA00}"/>
              </a:ext>
            </a:extLst>
          </p:cNvPr>
          <p:cNvPicPr>
            <a:picLocks noChangeAspect="1"/>
          </p:cNvPicPr>
          <p:nvPr/>
        </p:nvPicPr>
        <p:blipFill>
          <a:blip r:embed="rId4"/>
          <a:stretch>
            <a:fillRect/>
          </a:stretch>
        </p:blipFill>
        <p:spPr>
          <a:xfrm>
            <a:off x="4850354" y="5702420"/>
            <a:ext cx="1566945" cy="1070109"/>
          </a:xfrm>
          <a:prstGeom prst="rect">
            <a:avLst/>
          </a:prstGeom>
        </p:spPr>
      </p:pic>
      <p:sp>
        <p:nvSpPr>
          <p:cNvPr id="7" name="Cloud 6">
            <a:extLst>
              <a:ext uri="{FF2B5EF4-FFF2-40B4-BE49-F238E27FC236}">
                <a16:creationId xmlns:a16="http://schemas.microsoft.com/office/drawing/2014/main" id="{4C6D0DBF-8D48-ABB5-CE74-B6AF0218758C}"/>
              </a:ext>
            </a:extLst>
          </p:cNvPr>
          <p:cNvSpPr/>
          <p:nvPr/>
        </p:nvSpPr>
        <p:spPr>
          <a:xfrm>
            <a:off x="3849631" y="3937159"/>
            <a:ext cx="3288323" cy="1501673"/>
          </a:xfrm>
          <a:prstGeom prst="cloud">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 Network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white"/>
                </a:solidFill>
                <a:latin typeface="Aptos" panose="02110004020202020204"/>
              </a:rPr>
              <a:t>(Web3)</a:t>
            </a: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pic>
        <p:nvPicPr>
          <p:cNvPr id="8" name="Picture 7">
            <a:extLst>
              <a:ext uri="{FF2B5EF4-FFF2-40B4-BE49-F238E27FC236}">
                <a16:creationId xmlns:a16="http://schemas.microsoft.com/office/drawing/2014/main" id="{38D9B256-3F98-8EDC-867A-9E7D835F5A9A}"/>
              </a:ext>
            </a:extLst>
          </p:cNvPr>
          <p:cNvPicPr>
            <a:picLocks noChangeAspect="1"/>
          </p:cNvPicPr>
          <p:nvPr/>
        </p:nvPicPr>
        <p:blipFill>
          <a:blip r:embed="rId5"/>
          <a:stretch>
            <a:fillRect/>
          </a:stretch>
        </p:blipFill>
        <p:spPr>
          <a:xfrm>
            <a:off x="3275729" y="2794571"/>
            <a:ext cx="1339604" cy="674865"/>
          </a:xfrm>
          <a:prstGeom prst="rect">
            <a:avLst/>
          </a:prstGeom>
        </p:spPr>
      </p:pic>
      <p:sp>
        <p:nvSpPr>
          <p:cNvPr id="9" name="Rectangle: Rounded Corners 8">
            <a:extLst>
              <a:ext uri="{FF2B5EF4-FFF2-40B4-BE49-F238E27FC236}">
                <a16:creationId xmlns:a16="http://schemas.microsoft.com/office/drawing/2014/main" id="{B69D25EB-A64C-E7FE-7F5D-DC0B7467092B}"/>
              </a:ext>
            </a:extLst>
          </p:cNvPr>
          <p:cNvSpPr/>
          <p:nvPr/>
        </p:nvSpPr>
        <p:spPr>
          <a:xfrm>
            <a:off x="4774171" y="2877401"/>
            <a:ext cx="633047" cy="422031"/>
          </a:xfrm>
          <a:prstGeom prst="roundRect">
            <a:avLst/>
          </a:prstGeom>
          <a:solidFill>
            <a:schemeClr val="accent3"/>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10" name="TextBox 9">
            <a:extLst>
              <a:ext uri="{FF2B5EF4-FFF2-40B4-BE49-F238E27FC236}">
                <a16:creationId xmlns:a16="http://schemas.microsoft.com/office/drawing/2014/main" id="{B77026D2-B80D-8400-5820-B31D89E880BE}"/>
              </a:ext>
            </a:extLst>
          </p:cNvPr>
          <p:cNvSpPr txBox="1"/>
          <p:nvPr/>
        </p:nvSpPr>
        <p:spPr>
          <a:xfrm>
            <a:off x="4694463" y="2868545"/>
            <a:ext cx="791309" cy="4308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FFFF00"/>
                </a:solidFill>
                <a:effectLst/>
                <a:uLnTx/>
                <a:uFillTx/>
                <a:latin typeface="Aptos" panose="02110004020202020204"/>
                <a:ea typeface="+mn-ea"/>
                <a:cs typeface="+mn-cs"/>
              </a:rPr>
              <a:t>Trusted AI Agent</a:t>
            </a:r>
          </a:p>
        </p:txBody>
      </p:sp>
      <p:grpSp>
        <p:nvGrpSpPr>
          <p:cNvPr id="12" name="Group 11">
            <a:extLst>
              <a:ext uri="{FF2B5EF4-FFF2-40B4-BE49-F238E27FC236}">
                <a16:creationId xmlns:a16="http://schemas.microsoft.com/office/drawing/2014/main" id="{71147DD7-4F08-863E-911C-D865DCFA690D}"/>
              </a:ext>
            </a:extLst>
          </p:cNvPr>
          <p:cNvGrpSpPr/>
          <p:nvPr/>
        </p:nvGrpSpPr>
        <p:grpSpPr>
          <a:xfrm>
            <a:off x="6612608" y="2875389"/>
            <a:ext cx="791309" cy="430887"/>
            <a:chOff x="8510952" y="3270738"/>
            <a:chExt cx="791309" cy="430887"/>
          </a:xfrm>
        </p:grpSpPr>
        <p:sp>
          <p:nvSpPr>
            <p:cNvPr id="13" name="Rectangle: Rounded Corners 12">
              <a:extLst>
                <a:ext uri="{FF2B5EF4-FFF2-40B4-BE49-F238E27FC236}">
                  <a16:creationId xmlns:a16="http://schemas.microsoft.com/office/drawing/2014/main" id="{11A13664-40C7-98AD-E80F-E525AC76ADED}"/>
                </a:ext>
              </a:extLst>
            </p:cNvPr>
            <p:cNvSpPr/>
            <p:nvPr/>
          </p:nvSpPr>
          <p:spPr>
            <a:xfrm>
              <a:off x="8590084" y="3270738"/>
              <a:ext cx="633047" cy="422031"/>
            </a:xfrm>
            <a:prstGeom prst="roundRect">
              <a:avLst/>
            </a:prstGeom>
            <a:solidFill>
              <a:srgbClr val="3020FC"/>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14" name="TextBox 13">
              <a:extLst>
                <a:ext uri="{FF2B5EF4-FFF2-40B4-BE49-F238E27FC236}">
                  <a16:creationId xmlns:a16="http://schemas.microsoft.com/office/drawing/2014/main" id="{D595587A-BD4F-3733-837C-9AAB88F558D4}"/>
                </a:ext>
              </a:extLst>
            </p:cNvPr>
            <p:cNvSpPr txBox="1"/>
            <p:nvPr/>
          </p:nvSpPr>
          <p:spPr>
            <a:xfrm>
              <a:off x="8510952" y="3270738"/>
              <a:ext cx="791309" cy="4308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FFFF00"/>
                  </a:solidFill>
                  <a:effectLst/>
                  <a:uLnTx/>
                  <a:uFillTx/>
                  <a:latin typeface="Aptos" panose="02110004020202020204"/>
                  <a:ea typeface="+mn-ea"/>
                  <a:cs typeface="+mn-cs"/>
                </a:rPr>
                <a:t>Trusted AI Agent</a:t>
              </a:r>
            </a:p>
          </p:txBody>
        </p:sp>
      </p:grpSp>
      <p:grpSp>
        <p:nvGrpSpPr>
          <p:cNvPr id="15" name="Group 14">
            <a:extLst>
              <a:ext uri="{FF2B5EF4-FFF2-40B4-BE49-F238E27FC236}">
                <a16:creationId xmlns:a16="http://schemas.microsoft.com/office/drawing/2014/main" id="{8659F224-DF46-E170-B246-35F63E3FB7C9}"/>
              </a:ext>
            </a:extLst>
          </p:cNvPr>
          <p:cNvGrpSpPr/>
          <p:nvPr/>
        </p:nvGrpSpPr>
        <p:grpSpPr>
          <a:xfrm>
            <a:off x="7439599" y="2885298"/>
            <a:ext cx="791309" cy="430887"/>
            <a:chOff x="8510952" y="3270738"/>
            <a:chExt cx="791309" cy="430887"/>
          </a:xfrm>
        </p:grpSpPr>
        <p:sp>
          <p:nvSpPr>
            <p:cNvPr id="16" name="Rectangle: Rounded Corners 15">
              <a:extLst>
                <a:ext uri="{FF2B5EF4-FFF2-40B4-BE49-F238E27FC236}">
                  <a16:creationId xmlns:a16="http://schemas.microsoft.com/office/drawing/2014/main" id="{DE531871-B80B-0A49-FA3E-D39B69F1243B}"/>
                </a:ext>
              </a:extLst>
            </p:cNvPr>
            <p:cNvSpPr/>
            <p:nvPr/>
          </p:nvSpPr>
          <p:spPr>
            <a:xfrm>
              <a:off x="8590084" y="3270738"/>
              <a:ext cx="633047" cy="422031"/>
            </a:xfrm>
            <a:prstGeom prst="roundRect">
              <a:avLst/>
            </a:prstGeom>
            <a:solidFill>
              <a:srgbClr val="3020FC"/>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17" name="TextBox 16">
              <a:extLst>
                <a:ext uri="{FF2B5EF4-FFF2-40B4-BE49-F238E27FC236}">
                  <a16:creationId xmlns:a16="http://schemas.microsoft.com/office/drawing/2014/main" id="{5A59BFCD-1805-2AF3-EAA2-85BA5B8A9620}"/>
                </a:ext>
              </a:extLst>
            </p:cNvPr>
            <p:cNvSpPr txBox="1"/>
            <p:nvPr/>
          </p:nvSpPr>
          <p:spPr>
            <a:xfrm>
              <a:off x="8510952" y="3270738"/>
              <a:ext cx="791309" cy="4308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FFFF00"/>
                  </a:solidFill>
                  <a:effectLst/>
                  <a:uLnTx/>
                  <a:uFillTx/>
                  <a:latin typeface="Aptos" panose="02110004020202020204"/>
                  <a:ea typeface="+mn-ea"/>
                  <a:cs typeface="+mn-cs"/>
                </a:rPr>
                <a:t>Trusted AI Agent</a:t>
              </a:r>
            </a:p>
          </p:txBody>
        </p:sp>
      </p:grpSp>
      <p:sp>
        <p:nvSpPr>
          <p:cNvPr id="18" name="Oval 17">
            <a:extLst>
              <a:ext uri="{FF2B5EF4-FFF2-40B4-BE49-F238E27FC236}">
                <a16:creationId xmlns:a16="http://schemas.microsoft.com/office/drawing/2014/main" id="{176609CC-8FD4-5059-9728-60498BC4A7C4}"/>
              </a:ext>
            </a:extLst>
          </p:cNvPr>
          <p:cNvSpPr/>
          <p:nvPr/>
        </p:nvSpPr>
        <p:spPr>
          <a:xfrm>
            <a:off x="6291611" y="3075037"/>
            <a:ext cx="79130" cy="96715"/>
          </a:xfrm>
          <a:prstGeom prst="ellipse">
            <a:avLst/>
          </a:prstGeom>
          <a:solidFill>
            <a:srgbClr val="3020F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9" name="Oval 18">
            <a:extLst>
              <a:ext uri="{FF2B5EF4-FFF2-40B4-BE49-F238E27FC236}">
                <a16:creationId xmlns:a16="http://schemas.microsoft.com/office/drawing/2014/main" id="{F55C5F66-9E24-3CF1-B267-0E1E0C772F08}"/>
              </a:ext>
            </a:extLst>
          </p:cNvPr>
          <p:cNvSpPr/>
          <p:nvPr/>
        </p:nvSpPr>
        <p:spPr>
          <a:xfrm>
            <a:off x="6487971" y="3077970"/>
            <a:ext cx="79130" cy="96715"/>
          </a:xfrm>
          <a:prstGeom prst="ellipse">
            <a:avLst/>
          </a:prstGeom>
          <a:solidFill>
            <a:srgbClr val="3020F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cxnSp>
        <p:nvCxnSpPr>
          <p:cNvPr id="133" name="Straight Arrow Connector 132">
            <a:extLst>
              <a:ext uri="{FF2B5EF4-FFF2-40B4-BE49-F238E27FC236}">
                <a16:creationId xmlns:a16="http://schemas.microsoft.com/office/drawing/2014/main" id="{92B33669-C3F7-57A0-8A30-F010C0EC1E50}"/>
              </a:ext>
            </a:extLst>
          </p:cNvPr>
          <p:cNvCxnSpPr>
            <a:cxnSpLocks/>
          </p:cNvCxnSpPr>
          <p:nvPr/>
        </p:nvCxnSpPr>
        <p:spPr>
          <a:xfrm>
            <a:off x="4205854" y="3476601"/>
            <a:ext cx="336627" cy="571027"/>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34" name="Straight Arrow Connector 133">
            <a:extLst>
              <a:ext uri="{FF2B5EF4-FFF2-40B4-BE49-F238E27FC236}">
                <a16:creationId xmlns:a16="http://schemas.microsoft.com/office/drawing/2014/main" id="{A03979AF-7A10-3484-26C2-70954ADD9448}"/>
              </a:ext>
            </a:extLst>
          </p:cNvPr>
          <p:cNvCxnSpPr>
            <a:cxnSpLocks/>
            <a:stCxn id="14" idx="2"/>
          </p:cNvCxnSpPr>
          <p:nvPr/>
        </p:nvCxnSpPr>
        <p:spPr>
          <a:xfrm flipH="1">
            <a:off x="6473775" y="3306276"/>
            <a:ext cx="534488" cy="614035"/>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36" name="Straight Arrow Connector 135">
            <a:extLst>
              <a:ext uri="{FF2B5EF4-FFF2-40B4-BE49-F238E27FC236}">
                <a16:creationId xmlns:a16="http://schemas.microsoft.com/office/drawing/2014/main" id="{07C6E7AB-4897-DD95-F8C3-D03942434558}"/>
              </a:ext>
            </a:extLst>
          </p:cNvPr>
          <p:cNvCxnSpPr>
            <a:cxnSpLocks/>
            <a:stCxn id="10" idx="2"/>
          </p:cNvCxnSpPr>
          <p:nvPr/>
        </p:nvCxnSpPr>
        <p:spPr>
          <a:xfrm>
            <a:off x="5090118" y="3299432"/>
            <a:ext cx="192737" cy="656284"/>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38" name="Straight Arrow Connector 137">
            <a:extLst>
              <a:ext uri="{FF2B5EF4-FFF2-40B4-BE49-F238E27FC236}">
                <a16:creationId xmlns:a16="http://schemas.microsoft.com/office/drawing/2014/main" id="{403699F7-0FB5-90B3-C88C-7D6A79094592}"/>
              </a:ext>
            </a:extLst>
          </p:cNvPr>
          <p:cNvCxnSpPr>
            <a:cxnSpLocks/>
          </p:cNvCxnSpPr>
          <p:nvPr/>
        </p:nvCxnSpPr>
        <p:spPr>
          <a:xfrm flipH="1">
            <a:off x="3476291" y="5353694"/>
            <a:ext cx="1066190" cy="433846"/>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39" name="Straight Arrow Connector 138">
            <a:extLst>
              <a:ext uri="{FF2B5EF4-FFF2-40B4-BE49-F238E27FC236}">
                <a16:creationId xmlns:a16="http://schemas.microsoft.com/office/drawing/2014/main" id="{048F2448-3246-25C6-9899-B0F62F6A71DF}"/>
              </a:ext>
            </a:extLst>
          </p:cNvPr>
          <p:cNvCxnSpPr>
            <a:cxnSpLocks/>
            <a:endCxn id="6" idx="0"/>
          </p:cNvCxnSpPr>
          <p:nvPr/>
        </p:nvCxnSpPr>
        <p:spPr>
          <a:xfrm>
            <a:off x="5416996" y="5298492"/>
            <a:ext cx="216831" cy="403928"/>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41" name="Straight Arrow Connector 140">
            <a:extLst>
              <a:ext uri="{FF2B5EF4-FFF2-40B4-BE49-F238E27FC236}">
                <a16:creationId xmlns:a16="http://schemas.microsoft.com/office/drawing/2014/main" id="{9737CA76-9536-F4A1-07A0-FD9E837D691D}"/>
              </a:ext>
            </a:extLst>
          </p:cNvPr>
          <p:cNvCxnSpPr>
            <a:cxnSpLocks/>
            <a:stCxn id="17" idx="2"/>
          </p:cNvCxnSpPr>
          <p:nvPr/>
        </p:nvCxnSpPr>
        <p:spPr>
          <a:xfrm flipH="1">
            <a:off x="6681454" y="3316185"/>
            <a:ext cx="1153800" cy="669596"/>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175" name="TextBox 174">
            <a:extLst>
              <a:ext uri="{FF2B5EF4-FFF2-40B4-BE49-F238E27FC236}">
                <a16:creationId xmlns:a16="http://schemas.microsoft.com/office/drawing/2014/main" id="{2063ECB2-5593-195E-ABEF-3AA32F5AE53C}"/>
              </a:ext>
            </a:extLst>
          </p:cNvPr>
          <p:cNvSpPr txBox="1"/>
          <p:nvPr/>
        </p:nvSpPr>
        <p:spPr>
          <a:xfrm>
            <a:off x="552165" y="5804989"/>
            <a:ext cx="198557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Physical System and Digital Twins</a:t>
            </a:r>
          </a:p>
        </p:txBody>
      </p:sp>
      <p:sp>
        <p:nvSpPr>
          <p:cNvPr id="176" name="TextBox 175">
            <a:extLst>
              <a:ext uri="{FF2B5EF4-FFF2-40B4-BE49-F238E27FC236}">
                <a16:creationId xmlns:a16="http://schemas.microsoft.com/office/drawing/2014/main" id="{203C87F2-9DDE-A3CB-9309-1B833FA0A511}"/>
              </a:ext>
            </a:extLst>
          </p:cNvPr>
          <p:cNvSpPr txBox="1"/>
          <p:nvPr/>
        </p:nvSpPr>
        <p:spPr>
          <a:xfrm>
            <a:off x="506490" y="2618125"/>
            <a:ext cx="1576874"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Human &amp; AI Domain Expert Agents</a:t>
            </a:r>
          </a:p>
        </p:txBody>
      </p:sp>
      <p:sp>
        <p:nvSpPr>
          <p:cNvPr id="179" name="Rectangle: Rounded Corners 178">
            <a:extLst>
              <a:ext uri="{FF2B5EF4-FFF2-40B4-BE49-F238E27FC236}">
                <a16:creationId xmlns:a16="http://schemas.microsoft.com/office/drawing/2014/main" id="{55501768-88ED-717A-7B3D-DC67A366790F}"/>
              </a:ext>
            </a:extLst>
          </p:cNvPr>
          <p:cNvSpPr/>
          <p:nvPr/>
        </p:nvSpPr>
        <p:spPr>
          <a:xfrm>
            <a:off x="5546881" y="2887319"/>
            <a:ext cx="633047" cy="422031"/>
          </a:xfrm>
          <a:prstGeom prst="roundRect">
            <a:avLst/>
          </a:prstGeom>
          <a:solidFill>
            <a:schemeClr val="accent5"/>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180" name="TextBox 179">
            <a:extLst>
              <a:ext uri="{FF2B5EF4-FFF2-40B4-BE49-F238E27FC236}">
                <a16:creationId xmlns:a16="http://schemas.microsoft.com/office/drawing/2014/main" id="{44A41B31-82A3-5ACD-A157-9B08F9AE8FA9}"/>
              </a:ext>
            </a:extLst>
          </p:cNvPr>
          <p:cNvSpPr txBox="1"/>
          <p:nvPr/>
        </p:nvSpPr>
        <p:spPr>
          <a:xfrm>
            <a:off x="5461438" y="2877401"/>
            <a:ext cx="791309" cy="4308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FFFF00"/>
                </a:solidFill>
                <a:effectLst/>
                <a:uLnTx/>
                <a:uFillTx/>
                <a:latin typeface="Aptos" panose="02110004020202020204"/>
                <a:ea typeface="+mn-ea"/>
                <a:cs typeface="+mn-cs"/>
              </a:rPr>
              <a:t>Trusted AI Agent</a:t>
            </a:r>
          </a:p>
        </p:txBody>
      </p:sp>
      <p:cxnSp>
        <p:nvCxnSpPr>
          <p:cNvPr id="183" name="Straight Arrow Connector 182">
            <a:extLst>
              <a:ext uri="{FF2B5EF4-FFF2-40B4-BE49-F238E27FC236}">
                <a16:creationId xmlns:a16="http://schemas.microsoft.com/office/drawing/2014/main" id="{03995480-B47E-97E2-50DE-00DAE88A798B}"/>
              </a:ext>
            </a:extLst>
          </p:cNvPr>
          <p:cNvCxnSpPr>
            <a:cxnSpLocks/>
            <a:stCxn id="180" idx="2"/>
          </p:cNvCxnSpPr>
          <p:nvPr/>
        </p:nvCxnSpPr>
        <p:spPr>
          <a:xfrm flipH="1">
            <a:off x="5689171" y="3308288"/>
            <a:ext cx="167922" cy="647428"/>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185" name="TextBox 184">
            <a:extLst>
              <a:ext uri="{FF2B5EF4-FFF2-40B4-BE49-F238E27FC236}">
                <a16:creationId xmlns:a16="http://schemas.microsoft.com/office/drawing/2014/main" id="{655EA8FD-7F7B-7406-67CE-4E2B0720532E}"/>
              </a:ext>
            </a:extLst>
          </p:cNvPr>
          <p:cNvSpPr txBox="1"/>
          <p:nvPr/>
        </p:nvSpPr>
        <p:spPr>
          <a:xfrm>
            <a:off x="506490" y="3998903"/>
            <a:ext cx="1719069"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Digital Twin Interoperability Services</a:t>
            </a:r>
          </a:p>
        </p:txBody>
      </p:sp>
      <p:cxnSp>
        <p:nvCxnSpPr>
          <p:cNvPr id="187" name="Straight Connector 186">
            <a:extLst>
              <a:ext uri="{FF2B5EF4-FFF2-40B4-BE49-F238E27FC236}">
                <a16:creationId xmlns:a16="http://schemas.microsoft.com/office/drawing/2014/main" id="{9D1AB7AD-79FE-A645-57C0-41F1B094D38A}"/>
              </a:ext>
            </a:extLst>
          </p:cNvPr>
          <p:cNvCxnSpPr>
            <a:cxnSpLocks/>
          </p:cNvCxnSpPr>
          <p:nvPr/>
        </p:nvCxnSpPr>
        <p:spPr>
          <a:xfrm flipH="1" flipV="1">
            <a:off x="1561282" y="3580867"/>
            <a:ext cx="6626912" cy="1873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188" name="Straight Connector 187">
            <a:extLst>
              <a:ext uri="{FF2B5EF4-FFF2-40B4-BE49-F238E27FC236}">
                <a16:creationId xmlns:a16="http://schemas.microsoft.com/office/drawing/2014/main" id="{B6DD2A1B-7642-0AFF-0CA4-CB2E30CCC2BD}"/>
              </a:ext>
            </a:extLst>
          </p:cNvPr>
          <p:cNvCxnSpPr>
            <a:cxnSpLocks/>
          </p:cNvCxnSpPr>
          <p:nvPr/>
        </p:nvCxnSpPr>
        <p:spPr>
          <a:xfrm flipH="1">
            <a:off x="1561282" y="5517657"/>
            <a:ext cx="6630719"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p:nvGrpSpPr>
          <p:cNvPr id="20" name="Group 19">
            <a:extLst>
              <a:ext uri="{FF2B5EF4-FFF2-40B4-BE49-F238E27FC236}">
                <a16:creationId xmlns:a16="http://schemas.microsoft.com/office/drawing/2014/main" id="{FF08E3D8-0DE7-428B-DC96-133C44A133A0}"/>
              </a:ext>
            </a:extLst>
          </p:cNvPr>
          <p:cNvGrpSpPr/>
          <p:nvPr/>
        </p:nvGrpSpPr>
        <p:grpSpPr>
          <a:xfrm>
            <a:off x="7262293" y="4736222"/>
            <a:ext cx="1357506" cy="494104"/>
            <a:chOff x="8550518" y="3261078"/>
            <a:chExt cx="644716" cy="436834"/>
          </a:xfrm>
        </p:grpSpPr>
        <p:sp>
          <p:nvSpPr>
            <p:cNvPr id="22" name="Rectangle: Rounded Corners 21">
              <a:extLst>
                <a:ext uri="{FF2B5EF4-FFF2-40B4-BE49-F238E27FC236}">
                  <a16:creationId xmlns:a16="http://schemas.microsoft.com/office/drawing/2014/main" id="{DFC8988A-50EF-48A2-E9A8-14AD48D34059}"/>
                </a:ext>
              </a:extLst>
            </p:cNvPr>
            <p:cNvSpPr/>
            <p:nvPr/>
          </p:nvSpPr>
          <p:spPr>
            <a:xfrm>
              <a:off x="8562187" y="3275881"/>
              <a:ext cx="633047" cy="422031"/>
            </a:xfrm>
            <a:prstGeom prst="roundRect">
              <a:avLst/>
            </a:prstGeom>
            <a:solidFill>
              <a:srgbClr val="3020FC"/>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4" name="TextBox 23">
              <a:extLst>
                <a:ext uri="{FF2B5EF4-FFF2-40B4-BE49-F238E27FC236}">
                  <a16:creationId xmlns:a16="http://schemas.microsoft.com/office/drawing/2014/main" id="{3CF5EE06-DE8E-E9E5-E021-42FD36F57EC9}"/>
                </a:ext>
              </a:extLst>
            </p:cNvPr>
            <p:cNvSpPr txBox="1"/>
            <p:nvPr/>
          </p:nvSpPr>
          <p:spPr>
            <a:xfrm>
              <a:off x="8550518" y="3261078"/>
              <a:ext cx="633047" cy="32952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srgbClr val="FFFF00"/>
                  </a:solidFill>
                  <a:latin typeface="Aptos" panose="02110004020202020204"/>
                </a:rPr>
                <a:t>Distributed Streaming Server</a:t>
              </a:r>
              <a:endParaRPr kumimoji="0" lang="en-US" sz="1100" b="1" i="0" u="none" strike="noStrike" kern="1200" cap="none" spc="0" normalizeH="0" baseline="0" noProof="0" dirty="0">
                <a:ln>
                  <a:noFill/>
                </a:ln>
                <a:solidFill>
                  <a:srgbClr val="FFFF00"/>
                </a:solidFill>
                <a:effectLst/>
                <a:uLnTx/>
                <a:uFillTx/>
                <a:latin typeface="Aptos" panose="02110004020202020204"/>
                <a:ea typeface="+mn-ea"/>
                <a:cs typeface="+mn-cs"/>
              </a:endParaRPr>
            </a:p>
          </p:txBody>
        </p:sp>
      </p:grpSp>
      <p:grpSp>
        <p:nvGrpSpPr>
          <p:cNvPr id="27" name="Group 26">
            <a:extLst>
              <a:ext uri="{FF2B5EF4-FFF2-40B4-BE49-F238E27FC236}">
                <a16:creationId xmlns:a16="http://schemas.microsoft.com/office/drawing/2014/main" id="{85F7D662-CD6A-2864-D997-168C9DF5092F}"/>
              </a:ext>
            </a:extLst>
          </p:cNvPr>
          <p:cNvGrpSpPr/>
          <p:nvPr/>
        </p:nvGrpSpPr>
        <p:grpSpPr>
          <a:xfrm>
            <a:off x="1610381" y="3679498"/>
            <a:ext cx="1938375" cy="600164"/>
            <a:chOff x="8510952" y="3270738"/>
            <a:chExt cx="791309" cy="600164"/>
          </a:xfrm>
        </p:grpSpPr>
        <p:sp>
          <p:nvSpPr>
            <p:cNvPr id="28" name="Rectangle: Rounded Corners 27">
              <a:extLst>
                <a:ext uri="{FF2B5EF4-FFF2-40B4-BE49-F238E27FC236}">
                  <a16:creationId xmlns:a16="http://schemas.microsoft.com/office/drawing/2014/main" id="{F14D2566-9C71-7C69-9F85-F8F7911F0EA0}"/>
                </a:ext>
              </a:extLst>
            </p:cNvPr>
            <p:cNvSpPr/>
            <p:nvPr/>
          </p:nvSpPr>
          <p:spPr>
            <a:xfrm>
              <a:off x="8590084" y="3270738"/>
              <a:ext cx="633047" cy="422031"/>
            </a:xfrm>
            <a:prstGeom prst="roundRect">
              <a:avLst/>
            </a:prstGeom>
            <a:solidFill>
              <a:srgbClr val="3020FC"/>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9" name="TextBox 28">
              <a:extLst>
                <a:ext uri="{FF2B5EF4-FFF2-40B4-BE49-F238E27FC236}">
                  <a16:creationId xmlns:a16="http://schemas.microsoft.com/office/drawing/2014/main" id="{360EA1AA-69B1-434A-0A60-F31F17D7F25A}"/>
                </a:ext>
              </a:extLst>
            </p:cNvPr>
            <p:cNvSpPr txBox="1"/>
            <p:nvPr/>
          </p:nvSpPr>
          <p:spPr>
            <a:xfrm>
              <a:off x="8510952" y="3270738"/>
              <a:ext cx="791309" cy="6001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srgbClr val="FFFF00"/>
                  </a:solidFill>
                  <a:latin typeface="Aptos" panose="02110004020202020204"/>
                </a:rPr>
                <a:t>Open Schema &amp; Unique Data Identifier</a:t>
              </a:r>
              <a:endParaRPr kumimoji="0" lang="en-US" sz="1100" b="1" i="0" u="none" strike="noStrike" kern="1200" cap="none" spc="0" normalizeH="0" baseline="0" noProof="0" dirty="0">
                <a:ln>
                  <a:noFill/>
                </a:ln>
                <a:solidFill>
                  <a:srgbClr val="FFFF00"/>
                </a:solidFill>
                <a:effectLst/>
                <a:uLnTx/>
                <a:uFillTx/>
                <a:latin typeface="Aptos" panose="02110004020202020204"/>
                <a:ea typeface="+mn-ea"/>
                <a:cs typeface="+mn-cs"/>
              </a:endParaRPr>
            </a:p>
          </p:txBody>
        </p:sp>
      </p:grpSp>
      <p:grpSp>
        <p:nvGrpSpPr>
          <p:cNvPr id="31" name="Group 30">
            <a:extLst>
              <a:ext uri="{FF2B5EF4-FFF2-40B4-BE49-F238E27FC236}">
                <a16:creationId xmlns:a16="http://schemas.microsoft.com/office/drawing/2014/main" id="{F67B8BCB-2BE1-185D-12C9-5393DB6C286E}"/>
              </a:ext>
            </a:extLst>
          </p:cNvPr>
          <p:cNvGrpSpPr/>
          <p:nvPr/>
        </p:nvGrpSpPr>
        <p:grpSpPr>
          <a:xfrm>
            <a:off x="7263282" y="3920311"/>
            <a:ext cx="1253471" cy="422031"/>
            <a:chOff x="8510952" y="3270738"/>
            <a:chExt cx="791309" cy="422031"/>
          </a:xfrm>
        </p:grpSpPr>
        <p:sp>
          <p:nvSpPr>
            <p:cNvPr id="33" name="Rectangle: Rounded Corners 32">
              <a:extLst>
                <a:ext uri="{FF2B5EF4-FFF2-40B4-BE49-F238E27FC236}">
                  <a16:creationId xmlns:a16="http://schemas.microsoft.com/office/drawing/2014/main" id="{F0835199-8117-7D77-B01A-B49F65ECA5BE}"/>
                </a:ext>
              </a:extLst>
            </p:cNvPr>
            <p:cNvSpPr/>
            <p:nvPr/>
          </p:nvSpPr>
          <p:spPr>
            <a:xfrm>
              <a:off x="8590084" y="3270738"/>
              <a:ext cx="633047" cy="422031"/>
            </a:xfrm>
            <a:prstGeom prst="roundRect">
              <a:avLst/>
            </a:prstGeom>
            <a:solidFill>
              <a:srgbClr val="3020FC"/>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34" name="TextBox 33">
              <a:extLst>
                <a:ext uri="{FF2B5EF4-FFF2-40B4-BE49-F238E27FC236}">
                  <a16:creationId xmlns:a16="http://schemas.microsoft.com/office/drawing/2014/main" id="{47DD5258-9A84-6B73-D622-A0C316C115BF}"/>
                </a:ext>
              </a:extLst>
            </p:cNvPr>
            <p:cNvSpPr txBox="1"/>
            <p:nvPr/>
          </p:nvSpPr>
          <p:spPr>
            <a:xfrm>
              <a:off x="8510952" y="3270738"/>
              <a:ext cx="791309"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srgbClr val="FFFF00"/>
                  </a:solidFill>
                  <a:latin typeface="Aptos" panose="02110004020202020204"/>
                </a:rPr>
                <a:t>Model Gateway</a:t>
              </a:r>
              <a:endParaRPr kumimoji="0" lang="en-US" sz="1100" b="1" i="0" u="none" strike="noStrike" kern="1200" cap="none" spc="0" normalizeH="0" baseline="0" noProof="0" dirty="0">
                <a:ln>
                  <a:noFill/>
                </a:ln>
                <a:solidFill>
                  <a:srgbClr val="FFFF00"/>
                </a:solidFill>
                <a:effectLst/>
                <a:uLnTx/>
                <a:uFillTx/>
                <a:latin typeface="Aptos" panose="02110004020202020204"/>
                <a:ea typeface="+mn-ea"/>
                <a:cs typeface="+mn-cs"/>
              </a:endParaRPr>
            </a:p>
          </p:txBody>
        </p:sp>
      </p:grpSp>
      <p:pic>
        <p:nvPicPr>
          <p:cNvPr id="35" name="Picture 6" descr="fi2010tenapub copy">
            <a:extLst>
              <a:ext uri="{FF2B5EF4-FFF2-40B4-BE49-F238E27FC236}">
                <a16:creationId xmlns:a16="http://schemas.microsoft.com/office/drawing/2014/main" id="{45620362-1D0E-B9D4-BBE0-D53C5EEA6A63}"/>
              </a:ext>
            </a:extLst>
          </p:cNvPr>
          <p:cNvPicPr>
            <a:picLocks noChangeAspect="1" noChangeArrowheads="1"/>
          </p:cNvPicPr>
          <p:nvPr/>
        </p:nvPicPr>
        <p:blipFill>
          <a:blip r:embed="rId6" cstate="print"/>
          <a:srcRect/>
          <a:stretch>
            <a:fillRect/>
          </a:stretch>
        </p:blipFill>
        <p:spPr bwMode="auto">
          <a:xfrm>
            <a:off x="9123005" y="2876085"/>
            <a:ext cx="1051237" cy="941140"/>
          </a:xfrm>
          <a:prstGeom prst="rect">
            <a:avLst/>
          </a:prstGeom>
          <a:noFill/>
        </p:spPr>
      </p:pic>
      <p:cxnSp>
        <p:nvCxnSpPr>
          <p:cNvPr id="36" name="Straight Arrow Connector 35">
            <a:extLst>
              <a:ext uri="{FF2B5EF4-FFF2-40B4-BE49-F238E27FC236}">
                <a16:creationId xmlns:a16="http://schemas.microsoft.com/office/drawing/2014/main" id="{8D47BA77-DF2C-4673-D78F-E2F0EC30A1F6}"/>
              </a:ext>
            </a:extLst>
          </p:cNvPr>
          <p:cNvCxnSpPr>
            <a:cxnSpLocks/>
            <a:stCxn id="35" idx="1"/>
            <a:endCxn id="33" idx="3"/>
          </p:cNvCxnSpPr>
          <p:nvPr/>
        </p:nvCxnSpPr>
        <p:spPr>
          <a:xfrm flipH="1">
            <a:off x="8391407" y="3346655"/>
            <a:ext cx="731598" cy="784672"/>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38" name="TextBox 37">
            <a:extLst>
              <a:ext uri="{FF2B5EF4-FFF2-40B4-BE49-F238E27FC236}">
                <a16:creationId xmlns:a16="http://schemas.microsoft.com/office/drawing/2014/main" id="{331BFD0C-566B-70E3-4984-01E24658F2D2}"/>
              </a:ext>
            </a:extLst>
          </p:cNvPr>
          <p:cNvSpPr txBox="1"/>
          <p:nvPr/>
        </p:nvSpPr>
        <p:spPr>
          <a:xfrm>
            <a:off x="8823586" y="2524835"/>
            <a:ext cx="2321854" cy="369332"/>
          </a:xfrm>
          <a:prstGeom prst="rect">
            <a:avLst/>
          </a:prstGeom>
          <a:noFill/>
        </p:spPr>
        <p:txBody>
          <a:bodyPr wrap="none" rtlCol="0">
            <a:spAutoFit/>
          </a:bodyPr>
          <a:lstStyle/>
          <a:p>
            <a:r>
              <a:rPr lang="en-US" dirty="0"/>
              <a:t>External Sim Systems</a:t>
            </a:r>
          </a:p>
        </p:txBody>
      </p:sp>
      <p:cxnSp>
        <p:nvCxnSpPr>
          <p:cNvPr id="39" name="Straight Arrow Connector 38">
            <a:extLst>
              <a:ext uri="{FF2B5EF4-FFF2-40B4-BE49-F238E27FC236}">
                <a16:creationId xmlns:a16="http://schemas.microsoft.com/office/drawing/2014/main" id="{FDD7028C-66A2-145D-E4EF-B370EE083247}"/>
              </a:ext>
            </a:extLst>
          </p:cNvPr>
          <p:cNvCxnSpPr>
            <a:cxnSpLocks/>
          </p:cNvCxnSpPr>
          <p:nvPr/>
        </p:nvCxnSpPr>
        <p:spPr>
          <a:xfrm flipH="1" flipV="1">
            <a:off x="6900717" y="4955419"/>
            <a:ext cx="418667" cy="85887"/>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37778D03-8B49-ED5C-87B4-6BF113919F24}"/>
              </a:ext>
            </a:extLst>
          </p:cNvPr>
          <p:cNvCxnSpPr>
            <a:cxnSpLocks/>
          </p:cNvCxnSpPr>
          <p:nvPr/>
        </p:nvCxnSpPr>
        <p:spPr>
          <a:xfrm flipH="1">
            <a:off x="6906120" y="4071383"/>
            <a:ext cx="497797" cy="78004"/>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grpSp>
        <p:nvGrpSpPr>
          <p:cNvPr id="44" name="Group 43">
            <a:extLst>
              <a:ext uri="{FF2B5EF4-FFF2-40B4-BE49-F238E27FC236}">
                <a16:creationId xmlns:a16="http://schemas.microsoft.com/office/drawing/2014/main" id="{A8601422-B5B1-D88B-979C-32E66AFD9951}"/>
              </a:ext>
            </a:extLst>
          </p:cNvPr>
          <p:cNvGrpSpPr/>
          <p:nvPr/>
        </p:nvGrpSpPr>
        <p:grpSpPr>
          <a:xfrm>
            <a:off x="2017758" y="4236326"/>
            <a:ext cx="1370746" cy="430887"/>
            <a:chOff x="8510952" y="3270738"/>
            <a:chExt cx="791309" cy="430887"/>
          </a:xfrm>
        </p:grpSpPr>
        <p:sp>
          <p:nvSpPr>
            <p:cNvPr id="45" name="Rectangle: Rounded Corners 44">
              <a:extLst>
                <a:ext uri="{FF2B5EF4-FFF2-40B4-BE49-F238E27FC236}">
                  <a16:creationId xmlns:a16="http://schemas.microsoft.com/office/drawing/2014/main" id="{837B24A9-10E5-B439-AF58-6128EDCE6783}"/>
                </a:ext>
              </a:extLst>
            </p:cNvPr>
            <p:cNvSpPr/>
            <p:nvPr/>
          </p:nvSpPr>
          <p:spPr>
            <a:xfrm>
              <a:off x="8590084" y="3270738"/>
              <a:ext cx="633047" cy="422031"/>
            </a:xfrm>
            <a:prstGeom prst="roundRect">
              <a:avLst/>
            </a:prstGeom>
            <a:solidFill>
              <a:srgbClr val="3020FC"/>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46" name="TextBox 45">
              <a:extLst>
                <a:ext uri="{FF2B5EF4-FFF2-40B4-BE49-F238E27FC236}">
                  <a16:creationId xmlns:a16="http://schemas.microsoft.com/office/drawing/2014/main" id="{C0F776C4-7EE0-0B33-8FDC-366F97D3080F}"/>
                </a:ext>
              </a:extLst>
            </p:cNvPr>
            <p:cNvSpPr txBox="1"/>
            <p:nvPr/>
          </p:nvSpPr>
          <p:spPr>
            <a:xfrm>
              <a:off x="8510952" y="3270738"/>
              <a:ext cx="791309" cy="4308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FFFF00"/>
                  </a:solidFill>
                  <a:effectLst/>
                  <a:uLnTx/>
                  <a:uFillTx/>
                  <a:latin typeface="Aptos" panose="02110004020202020204"/>
                  <a:ea typeface="+mn-ea"/>
                  <a:cs typeface="+mn-cs"/>
                </a:rPr>
                <a:t>Common Model Library</a:t>
              </a:r>
            </a:p>
          </p:txBody>
        </p:sp>
      </p:grpSp>
      <p:grpSp>
        <p:nvGrpSpPr>
          <p:cNvPr id="47" name="Group 46">
            <a:extLst>
              <a:ext uri="{FF2B5EF4-FFF2-40B4-BE49-F238E27FC236}">
                <a16:creationId xmlns:a16="http://schemas.microsoft.com/office/drawing/2014/main" id="{039C6DD7-DBFB-152D-436E-9262C57E1781}"/>
              </a:ext>
            </a:extLst>
          </p:cNvPr>
          <p:cNvGrpSpPr/>
          <p:nvPr/>
        </p:nvGrpSpPr>
        <p:grpSpPr>
          <a:xfrm>
            <a:off x="2541814" y="4855408"/>
            <a:ext cx="983621" cy="430887"/>
            <a:chOff x="8510952" y="3270738"/>
            <a:chExt cx="791309" cy="430887"/>
          </a:xfrm>
        </p:grpSpPr>
        <p:sp>
          <p:nvSpPr>
            <p:cNvPr id="48" name="Rectangle: Rounded Corners 47">
              <a:extLst>
                <a:ext uri="{FF2B5EF4-FFF2-40B4-BE49-F238E27FC236}">
                  <a16:creationId xmlns:a16="http://schemas.microsoft.com/office/drawing/2014/main" id="{B251DD22-3C71-68A6-5F03-636A3438E01C}"/>
                </a:ext>
              </a:extLst>
            </p:cNvPr>
            <p:cNvSpPr/>
            <p:nvPr/>
          </p:nvSpPr>
          <p:spPr>
            <a:xfrm>
              <a:off x="8590084" y="3270738"/>
              <a:ext cx="633047" cy="422031"/>
            </a:xfrm>
            <a:prstGeom prst="roundRect">
              <a:avLst/>
            </a:prstGeom>
            <a:solidFill>
              <a:srgbClr val="3020FC"/>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49" name="TextBox 48">
              <a:extLst>
                <a:ext uri="{FF2B5EF4-FFF2-40B4-BE49-F238E27FC236}">
                  <a16:creationId xmlns:a16="http://schemas.microsoft.com/office/drawing/2014/main" id="{390CBD88-6E51-26D2-8175-0A2DA90A4A87}"/>
                </a:ext>
              </a:extLst>
            </p:cNvPr>
            <p:cNvSpPr txBox="1"/>
            <p:nvPr/>
          </p:nvSpPr>
          <p:spPr>
            <a:xfrm>
              <a:off x="8510952" y="3270738"/>
              <a:ext cx="791309" cy="4308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FFFF00"/>
                  </a:solidFill>
                  <a:effectLst/>
                  <a:uLnTx/>
                  <a:uFillTx/>
                  <a:latin typeface="Aptos" panose="02110004020202020204"/>
                  <a:ea typeface="+mn-ea"/>
                  <a:cs typeface="+mn-cs"/>
                </a:rPr>
                <a:t>Common Tool Library</a:t>
              </a:r>
            </a:p>
          </p:txBody>
        </p:sp>
      </p:grpSp>
      <p:cxnSp>
        <p:nvCxnSpPr>
          <p:cNvPr id="50" name="Straight Arrow Connector 49">
            <a:extLst>
              <a:ext uri="{FF2B5EF4-FFF2-40B4-BE49-F238E27FC236}">
                <a16:creationId xmlns:a16="http://schemas.microsoft.com/office/drawing/2014/main" id="{7CAEC246-A5F8-3F99-ECFB-09977E8199C5}"/>
              </a:ext>
            </a:extLst>
          </p:cNvPr>
          <p:cNvCxnSpPr>
            <a:cxnSpLocks/>
          </p:cNvCxnSpPr>
          <p:nvPr/>
        </p:nvCxnSpPr>
        <p:spPr>
          <a:xfrm flipH="1" flipV="1">
            <a:off x="3464760" y="3944323"/>
            <a:ext cx="711468" cy="266784"/>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52" name="Straight Arrow Connector 51">
            <a:extLst>
              <a:ext uri="{FF2B5EF4-FFF2-40B4-BE49-F238E27FC236}">
                <a16:creationId xmlns:a16="http://schemas.microsoft.com/office/drawing/2014/main" id="{B6DF29CA-6B7C-E2C3-D482-E8721A626F52}"/>
              </a:ext>
            </a:extLst>
          </p:cNvPr>
          <p:cNvCxnSpPr>
            <a:cxnSpLocks/>
          </p:cNvCxnSpPr>
          <p:nvPr/>
        </p:nvCxnSpPr>
        <p:spPr>
          <a:xfrm flipH="1" flipV="1">
            <a:off x="3301462" y="4306450"/>
            <a:ext cx="586332" cy="214764"/>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770C2315-27BF-11B4-4DBF-31DD62F854B3}"/>
              </a:ext>
            </a:extLst>
          </p:cNvPr>
          <p:cNvCxnSpPr>
            <a:cxnSpLocks/>
          </p:cNvCxnSpPr>
          <p:nvPr/>
        </p:nvCxnSpPr>
        <p:spPr>
          <a:xfrm flipH="1">
            <a:off x="3464760" y="5067876"/>
            <a:ext cx="481294" cy="58327"/>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4" name="Straight Arrow Connector 3">
            <a:extLst>
              <a:ext uri="{FF2B5EF4-FFF2-40B4-BE49-F238E27FC236}">
                <a16:creationId xmlns:a16="http://schemas.microsoft.com/office/drawing/2014/main" id="{F0F2FFF7-8A38-5A69-2025-DF183BBFE608}"/>
              </a:ext>
            </a:extLst>
          </p:cNvPr>
          <p:cNvCxnSpPr>
            <a:cxnSpLocks/>
          </p:cNvCxnSpPr>
          <p:nvPr/>
        </p:nvCxnSpPr>
        <p:spPr>
          <a:xfrm flipH="1">
            <a:off x="8419686" y="4211107"/>
            <a:ext cx="805957" cy="21136"/>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D30A4BBA-98CC-B5E5-3B62-2CA8C000E52A}"/>
              </a:ext>
            </a:extLst>
          </p:cNvPr>
          <p:cNvCxnSpPr>
            <a:cxnSpLocks/>
          </p:cNvCxnSpPr>
          <p:nvPr/>
        </p:nvCxnSpPr>
        <p:spPr>
          <a:xfrm flipH="1" flipV="1">
            <a:off x="8496341" y="4381963"/>
            <a:ext cx="906929" cy="685913"/>
          </a:xfrm>
          <a:prstGeom prst="straightConnector1">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77747270-D49E-655D-25D0-699385D05A4A}"/>
              </a:ext>
            </a:extLst>
          </p:cNvPr>
          <p:cNvSpPr txBox="1"/>
          <p:nvPr/>
        </p:nvSpPr>
        <p:spPr>
          <a:xfrm>
            <a:off x="9552664" y="6464599"/>
            <a:ext cx="863698" cy="369332"/>
          </a:xfrm>
          <a:prstGeom prst="rect">
            <a:avLst/>
          </a:prstGeom>
          <a:noFill/>
        </p:spPr>
        <p:txBody>
          <a:bodyPr wrap="none" rtlCol="0">
            <a:spAutoFit/>
          </a:bodyPr>
          <a:lstStyle/>
          <a:p>
            <a:r>
              <a:rPr lang="en-US" dirty="0"/>
              <a:t>Others</a:t>
            </a:r>
          </a:p>
        </p:txBody>
      </p:sp>
      <p:pic>
        <p:nvPicPr>
          <p:cNvPr id="1028" name="Picture 4">
            <a:extLst>
              <a:ext uri="{FF2B5EF4-FFF2-40B4-BE49-F238E27FC236}">
                <a16:creationId xmlns:a16="http://schemas.microsoft.com/office/drawing/2014/main" id="{BDA9EDBC-12CD-83CF-C6D7-96EEEA2834B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403270" y="5011028"/>
            <a:ext cx="2561889" cy="145357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Infinity Labs | AFSIM Training and Consulting">
            <a:extLst>
              <a:ext uri="{FF2B5EF4-FFF2-40B4-BE49-F238E27FC236}">
                <a16:creationId xmlns:a16="http://schemas.microsoft.com/office/drawing/2014/main" id="{6E40AE9D-7BB0-4227-6110-87884DB2976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348310" y="2827836"/>
            <a:ext cx="1128515" cy="1093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0850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B5E27-8F4E-3910-DB5A-7B055BB7E974}"/>
              </a:ext>
            </a:extLst>
          </p:cNvPr>
          <p:cNvSpPr>
            <a:spLocks noGrp="1"/>
          </p:cNvSpPr>
          <p:nvPr>
            <p:ph type="title"/>
          </p:nvPr>
        </p:nvSpPr>
        <p:spPr>
          <a:xfrm>
            <a:off x="838200" y="0"/>
            <a:ext cx="10515600" cy="1325563"/>
          </a:xfrm>
        </p:spPr>
        <p:txBody>
          <a:bodyPr/>
          <a:lstStyle/>
          <a:p>
            <a:r>
              <a:rPr lang="en-US" b="1" dirty="0"/>
              <a:t>TASKS</a:t>
            </a:r>
          </a:p>
        </p:txBody>
      </p:sp>
      <p:sp>
        <p:nvSpPr>
          <p:cNvPr id="5" name="TextBox 4">
            <a:extLst>
              <a:ext uri="{FF2B5EF4-FFF2-40B4-BE49-F238E27FC236}">
                <a16:creationId xmlns:a16="http://schemas.microsoft.com/office/drawing/2014/main" id="{76A27A4A-1B72-DF3F-0258-34C9C62A4D4F}"/>
              </a:ext>
            </a:extLst>
          </p:cNvPr>
          <p:cNvSpPr txBox="1"/>
          <p:nvPr/>
        </p:nvSpPr>
        <p:spPr>
          <a:xfrm>
            <a:off x="838200" y="1102398"/>
            <a:ext cx="10631750" cy="5201424"/>
          </a:xfrm>
          <a:prstGeom prst="rect">
            <a:avLst/>
          </a:prstGeom>
          <a:noFill/>
        </p:spPr>
        <p:txBody>
          <a:bodyPr wrap="square" rtlCol="0">
            <a:spAutoFit/>
          </a:bodyPr>
          <a:lstStyle/>
          <a:p>
            <a:pPr marL="342900" marR="0" lvl="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Configure Server and topics needed to send the different messages (Group 1)</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Define method to store and download 3D models (database or other) (Group 1)</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HSML Implementation into the 3 Platforms  (Group 3)</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In-memory database along with Kafka (Group 1,3)</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Program to measure latency. Optimize sent messages to minimize data exchange. (Group 1)</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Authentication Process for Kafka and HSML Entities (Group 3)</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Select crater from Lunar Surface Environment to conduct the Use Case. (Group 2)</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Simulation within platforms (1) Omniverse, (2) Unity, (3) Unreal Engine of the sequence of operations using a Manual Control – Check Feasibility of Experiment (Group 2)</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Simulation within platforms, but now the control is done using scripts. (Group 2)</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Path planning using LLMs and Krono. Test for VIPER rover based on different craters. (Group 2)</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Business Logic conversion (LLM). Develop the Unity, Unreal and Omniverse Plugins (Group 4)</a:t>
            </a:r>
          </a:p>
          <a:p>
            <a:pPr marL="342900" marR="0" lvl="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Build AI agent that speaks Chaos Physics and converts to PhysX, and vice versa. (Group  4)</a:t>
            </a:r>
          </a:p>
          <a:p>
            <a:pPr marL="342900" indent="-342900">
              <a:spcAft>
                <a:spcPts val="800"/>
              </a:spcAft>
              <a:buFont typeface="+mj-lt"/>
              <a:buAutoNum type="arabicPeriod"/>
            </a:pPr>
            <a:r>
              <a:rPr lang="en-US" kern="100" dirty="0">
                <a:latin typeface="Aptos" panose="020B0004020202020204" pitchFamily="34" charset="0"/>
                <a:ea typeface="Aptos" panose="020B0004020202020204" pitchFamily="34" charset="0"/>
                <a:cs typeface="Times New Roman" panose="02020603050405020304" pitchFamily="18" charset="0"/>
              </a:rPr>
              <a:t>Get 2 different physics engines (PhysX and Chaos </a:t>
            </a:r>
            <a:r>
              <a:rPr lang="en-US" kern="100" dirty="0" err="1">
                <a:latin typeface="Aptos" panose="020B0004020202020204" pitchFamily="34" charset="0"/>
                <a:ea typeface="Aptos" panose="020B0004020202020204" pitchFamily="34" charset="0"/>
                <a:cs typeface="Times New Roman" panose="02020603050405020304" pitchFamily="18" charset="0"/>
              </a:rPr>
              <a:t>Phsyics</a:t>
            </a:r>
            <a:r>
              <a:rPr lang="en-US" kern="100" dirty="0">
                <a:latin typeface="Aptos" panose="020B0004020202020204" pitchFamily="34" charset="0"/>
                <a:ea typeface="Aptos" panose="020B0004020202020204" pitchFamily="34" charset="0"/>
                <a:cs typeface="Times New Roman" panose="02020603050405020304" pitchFamily="18" charset="0"/>
              </a:rPr>
              <a:t>) working together (collision, force) (Group 2)</a:t>
            </a:r>
          </a:p>
        </p:txBody>
      </p:sp>
    </p:spTree>
    <p:extLst>
      <p:ext uri="{BB962C8B-B14F-4D97-AF65-F5344CB8AC3E}">
        <p14:creationId xmlns:p14="http://schemas.microsoft.com/office/powerpoint/2010/main" val="2250275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4C08A-A0E2-1A8D-1F88-1BAB5BAA84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5B1C7F-F4F8-D584-7FE7-5E7D78D16A6C}"/>
              </a:ext>
            </a:extLst>
          </p:cNvPr>
          <p:cNvSpPr>
            <a:spLocks noGrp="1"/>
          </p:cNvSpPr>
          <p:nvPr>
            <p:ph type="title"/>
          </p:nvPr>
        </p:nvSpPr>
        <p:spPr>
          <a:xfrm>
            <a:off x="838200" y="0"/>
            <a:ext cx="10515600" cy="1325563"/>
          </a:xfrm>
        </p:spPr>
        <p:txBody>
          <a:bodyPr/>
          <a:lstStyle/>
          <a:p>
            <a:r>
              <a:rPr lang="en-US" b="1" dirty="0"/>
              <a:t>ASSIGNING TASKS</a:t>
            </a:r>
          </a:p>
        </p:txBody>
      </p:sp>
      <p:sp>
        <p:nvSpPr>
          <p:cNvPr id="5" name="TextBox 4">
            <a:extLst>
              <a:ext uri="{FF2B5EF4-FFF2-40B4-BE49-F238E27FC236}">
                <a16:creationId xmlns:a16="http://schemas.microsoft.com/office/drawing/2014/main" id="{CCDAC637-E56B-ABA0-104A-35727303F164}"/>
              </a:ext>
            </a:extLst>
          </p:cNvPr>
          <p:cNvSpPr txBox="1"/>
          <p:nvPr/>
        </p:nvSpPr>
        <p:spPr>
          <a:xfrm>
            <a:off x="838200" y="1102398"/>
            <a:ext cx="10631750" cy="4452501"/>
          </a:xfrm>
          <a:prstGeom prst="rect">
            <a:avLst/>
          </a:prstGeom>
          <a:noFill/>
        </p:spPr>
        <p:txBody>
          <a:bodyPr wrap="square" rtlCol="0">
            <a:spAutoFit/>
          </a:bodyPr>
          <a:lstStyle/>
          <a:p>
            <a:pPr marR="0" lvl="0">
              <a:spcAft>
                <a:spcPts val="800"/>
              </a:spcAft>
            </a:pPr>
            <a:r>
              <a:rPr lang="en-US" b="1" dirty="0"/>
              <a:t>Four Groups </a:t>
            </a:r>
            <a:r>
              <a:rPr lang="en-US" dirty="0"/>
              <a:t>– Leaders:</a:t>
            </a:r>
            <a:br>
              <a:rPr lang="en-US" dirty="0"/>
            </a:br>
            <a:r>
              <a:rPr lang="en-US" dirty="0"/>
              <a:t>1.Sub: Kafka server, In-memory database; measure latency &amp; min data stream</a:t>
            </a:r>
            <a:br>
              <a:rPr lang="en-US" dirty="0"/>
            </a:br>
            <a:r>
              <a:rPr lang="en-US" dirty="0"/>
              <a:t>2.Jared: Omniverse, Unreal and Unity environments, Different Physics engines working together; Model storage</a:t>
            </a:r>
            <a:br>
              <a:rPr lang="en-US" dirty="0"/>
            </a:br>
            <a:r>
              <a:rPr lang="en-US" dirty="0"/>
              <a:t>3.Alicia: HSML Implementation; Model storage; Authentication protocol</a:t>
            </a:r>
            <a:br>
              <a:rPr lang="en-US" dirty="0"/>
            </a:br>
            <a:r>
              <a:rPr lang="en-US" dirty="0"/>
              <a:t>4.Gerald: Business Logic Plugins; AI agent; Model storage</a:t>
            </a:r>
          </a:p>
          <a:p>
            <a:pPr marR="0" lvl="0">
              <a:spcAft>
                <a:spcPts val="800"/>
              </a:spcAft>
            </a:pPr>
            <a:br>
              <a:rPr lang="en-US" dirty="0"/>
            </a:br>
            <a:r>
              <a:rPr lang="en-US" dirty="0"/>
              <a:t>Software system engineering, define interface control document.</a:t>
            </a:r>
          </a:p>
          <a:p>
            <a:pPr marR="0" lvl="0">
              <a:spcAft>
                <a:spcPts val="800"/>
              </a:spcAft>
            </a:pPr>
            <a:br>
              <a:rPr lang="en-US" dirty="0"/>
            </a:br>
            <a:r>
              <a:rPr lang="en-US" dirty="0"/>
              <a:t>Divide the Tasks between 7 new interns:</a:t>
            </a:r>
            <a:br>
              <a:rPr lang="en-US" dirty="0"/>
            </a:br>
            <a:r>
              <a:rPr lang="en-US" dirty="0"/>
              <a:t>•1 or 2 new interns work on both PhysX and Chaos Physics, how to make them work together.</a:t>
            </a:r>
            <a:br>
              <a:rPr lang="en-US" dirty="0"/>
            </a:br>
            <a:r>
              <a:rPr lang="en-US" dirty="0"/>
              <a:t>•1 new intern should build a very simple AI agent.</a:t>
            </a:r>
            <a:br>
              <a:rPr lang="en-US" dirty="0"/>
            </a:br>
            <a:r>
              <a:rPr lang="en-US" dirty="0"/>
              <a:t>•2 in Krono and Omniverse connection and using LLMs for Path Planning</a:t>
            </a:r>
            <a:br>
              <a:rPr lang="en-US" dirty="0"/>
            </a:br>
            <a:r>
              <a:rPr lang="en-US" dirty="0"/>
              <a:t>•1 or 2 in Collision Models across the Server, how to release control</a:t>
            </a:r>
            <a:br>
              <a:rPr lang="en-US" dirty="0"/>
            </a:br>
            <a:r>
              <a:rPr lang="en-US" dirty="0"/>
              <a:t>•1 or 2 in Unity and Omniverse (using PhysX), Viper B helping Viper A.</a:t>
            </a:r>
            <a:br>
              <a:rPr lang="en-US" dirty="0"/>
            </a:br>
            <a:r>
              <a:rPr lang="en-US" dirty="0"/>
              <a:t>•</a:t>
            </a:r>
            <a:endParaRPr lang="en-US" kern="100" dirty="0">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772716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C41025-B8C2-1E50-27D4-48B8599642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1EE7CD-47B4-1E90-4742-558313309ADC}"/>
              </a:ext>
            </a:extLst>
          </p:cNvPr>
          <p:cNvSpPr>
            <a:spLocks noGrp="1"/>
          </p:cNvSpPr>
          <p:nvPr>
            <p:ph type="title"/>
          </p:nvPr>
        </p:nvSpPr>
        <p:spPr>
          <a:xfrm>
            <a:off x="838200" y="495300"/>
            <a:ext cx="10515600" cy="1325563"/>
          </a:xfrm>
        </p:spPr>
        <p:txBody>
          <a:bodyPr>
            <a:normAutofit/>
          </a:bodyPr>
          <a:lstStyle/>
          <a:p>
            <a:r>
              <a:rPr lang="en-US" sz="3600" b="1" dirty="0"/>
              <a:t>GROUP 1: </a:t>
            </a:r>
            <a:r>
              <a:rPr lang="en-US" sz="3600" dirty="0"/>
              <a:t>Kafka server, In-memory database; measure latency &amp; min data stream</a:t>
            </a:r>
            <a:endParaRPr lang="en-US" sz="3600" b="1" dirty="0"/>
          </a:p>
        </p:txBody>
      </p:sp>
      <p:sp>
        <p:nvSpPr>
          <p:cNvPr id="5" name="TextBox 4">
            <a:extLst>
              <a:ext uri="{FF2B5EF4-FFF2-40B4-BE49-F238E27FC236}">
                <a16:creationId xmlns:a16="http://schemas.microsoft.com/office/drawing/2014/main" id="{14CC7DCF-0D66-C5A2-5DC5-96100EFF4AB8}"/>
              </a:ext>
            </a:extLst>
          </p:cNvPr>
          <p:cNvSpPr txBox="1"/>
          <p:nvPr/>
        </p:nvSpPr>
        <p:spPr>
          <a:xfrm>
            <a:off x="838200" y="1921639"/>
            <a:ext cx="10631750" cy="3303468"/>
          </a:xfrm>
          <a:prstGeom prst="rect">
            <a:avLst/>
          </a:prstGeom>
          <a:noFill/>
        </p:spPr>
        <p:txBody>
          <a:bodyPr wrap="square" rtlCol="0">
            <a:spAutoFit/>
          </a:bodyPr>
          <a:lstStyle/>
          <a:p>
            <a:pPr marR="0" lvl="0">
              <a:spcAft>
                <a:spcPts val="800"/>
              </a:spcAft>
            </a:pPr>
            <a:r>
              <a:rPr lang="en-US" dirty="0"/>
              <a:t>Group Leader: Sub</a:t>
            </a:r>
            <a:br>
              <a:rPr lang="en-US" dirty="0"/>
            </a:br>
            <a:endParaRPr lang="en-US" dirty="0"/>
          </a:p>
          <a:p>
            <a:pPr marR="0" lvl="0">
              <a:spcAft>
                <a:spcPts val="800"/>
              </a:spcAft>
            </a:pPr>
            <a:r>
              <a:rPr lang="en-US" dirty="0"/>
              <a:t>TASKS: </a:t>
            </a:r>
          </a:p>
          <a:p>
            <a:pPr marR="0" lvl="0">
              <a:spcAft>
                <a:spcPts val="800"/>
              </a:spcAft>
            </a:pPr>
            <a:r>
              <a:rPr lang="en-US" dirty="0"/>
              <a:t>Task 1. </a:t>
            </a:r>
            <a:r>
              <a:rPr lang="en-US" kern="100" dirty="0">
                <a:latin typeface="Aptos" panose="020B0004020202020204" pitchFamily="34" charset="0"/>
                <a:ea typeface="Aptos" panose="020B0004020202020204" pitchFamily="34" charset="0"/>
                <a:cs typeface="Times New Roman" panose="02020603050405020304" pitchFamily="18" charset="0"/>
              </a:rPr>
              <a:t>Configure Server and topics needed to send the different messages</a:t>
            </a:r>
          </a:p>
          <a:p>
            <a:pPr>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2. Define method to store and download 3D models (database or other) </a:t>
            </a:r>
          </a:p>
          <a:p>
            <a:pPr>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4. In-memory database along with Kafka</a:t>
            </a:r>
          </a:p>
          <a:p>
            <a:pPr>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5. Program to measure latency. Optimize sent messages to minimize data exchange.</a:t>
            </a:r>
          </a:p>
          <a:p>
            <a:pPr>
              <a:spcAft>
                <a:spcPts val="800"/>
              </a:spcAft>
            </a:pPr>
            <a:endParaRPr lang="en-US" kern="1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Interns on this Group: ….. (at least 1 or 2 more)…..</a:t>
            </a:r>
          </a:p>
        </p:txBody>
      </p:sp>
    </p:spTree>
    <p:extLst>
      <p:ext uri="{BB962C8B-B14F-4D97-AF65-F5344CB8AC3E}">
        <p14:creationId xmlns:p14="http://schemas.microsoft.com/office/powerpoint/2010/main" val="54104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7618E5-D37A-3654-5027-EFF5DC24B0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55119-72D0-43D3-C755-1DF7249EE169}"/>
              </a:ext>
            </a:extLst>
          </p:cNvPr>
          <p:cNvSpPr>
            <a:spLocks noGrp="1"/>
          </p:cNvSpPr>
          <p:nvPr>
            <p:ph type="title"/>
          </p:nvPr>
        </p:nvSpPr>
        <p:spPr>
          <a:xfrm>
            <a:off x="838200" y="495300"/>
            <a:ext cx="10515600" cy="1325563"/>
          </a:xfrm>
        </p:spPr>
        <p:txBody>
          <a:bodyPr>
            <a:normAutofit fontScale="90000"/>
          </a:bodyPr>
          <a:lstStyle/>
          <a:p>
            <a:r>
              <a:rPr lang="en-US" sz="3600" b="1" dirty="0"/>
              <a:t>GROUP 2: </a:t>
            </a:r>
            <a:r>
              <a:rPr lang="en-US" sz="3600" dirty="0"/>
              <a:t>Omniverse, Unreal and Unity environments, Different Physics engines working together; Model storage</a:t>
            </a:r>
            <a:endParaRPr lang="en-US" sz="3600" b="1" dirty="0"/>
          </a:p>
        </p:txBody>
      </p:sp>
      <p:sp>
        <p:nvSpPr>
          <p:cNvPr id="5" name="TextBox 4">
            <a:extLst>
              <a:ext uri="{FF2B5EF4-FFF2-40B4-BE49-F238E27FC236}">
                <a16:creationId xmlns:a16="http://schemas.microsoft.com/office/drawing/2014/main" id="{F1603124-4624-EB5C-BAA0-A83DA433A8B9}"/>
              </a:ext>
            </a:extLst>
          </p:cNvPr>
          <p:cNvSpPr txBox="1"/>
          <p:nvPr/>
        </p:nvSpPr>
        <p:spPr>
          <a:xfrm>
            <a:off x="838200" y="1921639"/>
            <a:ext cx="10631750" cy="3960058"/>
          </a:xfrm>
          <a:prstGeom prst="rect">
            <a:avLst/>
          </a:prstGeom>
          <a:noFill/>
        </p:spPr>
        <p:txBody>
          <a:bodyPr wrap="square" rtlCol="0">
            <a:spAutoFit/>
          </a:bodyPr>
          <a:lstStyle/>
          <a:p>
            <a:pPr marR="0" lvl="0">
              <a:spcAft>
                <a:spcPts val="800"/>
              </a:spcAft>
            </a:pPr>
            <a:r>
              <a:rPr lang="en-US" dirty="0"/>
              <a:t>Group Leader: Jared</a:t>
            </a:r>
            <a:br>
              <a:rPr lang="en-US" dirty="0"/>
            </a:br>
            <a:endParaRPr lang="en-US" dirty="0"/>
          </a:p>
          <a:p>
            <a:pPr marR="0" lvl="0">
              <a:spcAft>
                <a:spcPts val="800"/>
              </a:spcAft>
            </a:pPr>
            <a:r>
              <a:rPr lang="en-US" dirty="0"/>
              <a:t>TASKS: </a:t>
            </a:r>
          </a:p>
          <a:p>
            <a:pPr marR="0" lvl="0">
              <a:spcAft>
                <a:spcPts val="800"/>
              </a:spcAft>
            </a:pPr>
            <a:r>
              <a:rPr lang="en-US" dirty="0"/>
              <a:t>Task 7. </a:t>
            </a:r>
            <a:r>
              <a:rPr lang="en-US" kern="100" dirty="0">
                <a:latin typeface="Aptos" panose="020B0004020202020204" pitchFamily="34" charset="0"/>
                <a:ea typeface="Aptos" panose="020B0004020202020204" pitchFamily="34" charset="0"/>
                <a:cs typeface="Times New Roman" panose="02020603050405020304" pitchFamily="18" charset="0"/>
              </a:rPr>
              <a:t>Select crater from Lunar Surface Environment to conduct the Use Case. </a:t>
            </a: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8. Simulation within platforms (1) Omniverse, (2) Unity, (3) Unreal Engine of the sequence of operations using a Manual Control – Check Feasibility of Experiment </a:t>
            </a: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9. Simulation within platforms, but now the control is done using scripts. </a:t>
            </a: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10. Path planning using LLMs and Krono. Test for VIPER rover based on different craters. </a:t>
            </a: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13. Get 2 different physics engines (PhysX and Chaos </a:t>
            </a:r>
            <a:r>
              <a:rPr lang="en-US" kern="100" dirty="0" err="1">
                <a:latin typeface="Aptos" panose="020B0004020202020204" pitchFamily="34" charset="0"/>
                <a:ea typeface="Aptos" panose="020B0004020202020204" pitchFamily="34" charset="0"/>
                <a:cs typeface="Times New Roman" panose="02020603050405020304" pitchFamily="18" charset="0"/>
              </a:rPr>
              <a:t>Phsyics</a:t>
            </a:r>
            <a:r>
              <a:rPr lang="en-US" kern="100" dirty="0">
                <a:latin typeface="Aptos" panose="020B0004020202020204" pitchFamily="34" charset="0"/>
                <a:ea typeface="Aptos" panose="020B0004020202020204" pitchFamily="34" charset="0"/>
                <a:cs typeface="Times New Roman" panose="02020603050405020304" pitchFamily="18" charset="0"/>
              </a:rPr>
              <a:t>) working together (collision, force)</a:t>
            </a:r>
          </a:p>
          <a:p>
            <a:pPr marR="0" lvl="0">
              <a:spcAft>
                <a:spcPts val="800"/>
              </a:spcAft>
            </a:pPr>
            <a:endParaRPr lang="en-US" kern="100" dirty="0">
              <a:latin typeface="Aptos" panose="020B0004020202020204" pitchFamily="34" charset="0"/>
              <a:ea typeface="Aptos" panose="020B0004020202020204" pitchFamily="34" charset="0"/>
              <a:cs typeface="Times New Roman" panose="02020603050405020304" pitchFamily="18" charset="0"/>
            </a:endParaRP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Interns in this Group: …… (at least 4) …. </a:t>
            </a:r>
          </a:p>
        </p:txBody>
      </p:sp>
    </p:spTree>
    <p:extLst>
      <p:ext uri="{BB962C8B-B14F-4D97-AF65-F5344CB8AC3E}">
        <p14:creationId xmlns:p14="http://schemas.microsoft.com/office/powerpoint/2010/main" val="1347819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58E80E-A31B-9B5C-0F8F-C65928E5A0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CE000D-553F-1C57-572D-AF2A741309D8}"/>
              </a:ext>
            </a:extLst>
          </p:cNvPr>
          <p:cNvSpPr>
            <a:spLocks noGrp="1"/>
          </p:cNvSpPr>
          <p:nvPr>
            <p:ph type="title"/>
          </p:nvPr>
        </p:nvSpPr>
        <p:spPr>
          <a:xfrm>
            <a:off x="838200" y="495300"/>
            <a:ext cx="10515600" cy="1325563"/>
          </a:xfrm>
        </p:spPr>
        <p:txBody>
          <a:bodyPr>
            <a:normAutofit/>
          </a:bodyPr>
          <a:lstStyle/>
          <a:p>
            <a:r>
              <a:rPr lang="en-US" sz="3600" b="1" dirty="0"/>
              <a:t>GROUP 3: </a:t>
            </a:r>
            <a:r>
              <a:rPr lang="en-US" sz="3600" dirty="0"/>
              <a:t>HSML Implementation; Model storage; Authentication protocol</a:t>
            </a:r>
            <a:endParaRPr lang="en-US" sz="3600" b="1" dirty="0"/>
          </a:p>
        </p:txBody>
      </p:sp>
      <p:sp>
        <p:nvSpPr>
          <p:cNvPr id="5" name="TextBox 4">
            <a:extLst>
              <a:ext uri="{FF2B5EF4-FFF2-40B4-BE49-F238E27FC236}">
                <a16:creationId xmlns:a16="http://schemas.microsoft.com/office/drawing/2014/main" id="{06CC8B82-2529-F693-9490-6A090BBAA5C9}"/>
              </a:ext>
            </a:extLst>
          </p:cNvPr>
          <p:cNvSpPr txBox="1"/>
          <p:nvPr/>
        </p:nvSpPr>
        <p:spPr>
          <a:xfrm>
            <a:off x="838200" y="1921639"/>
            <a:ext cx="10631750" cy="2923877"/>
          </a:xfrm>
          <a:prstGeom prst="rect">
            <a:avLst/>
          </a:prstGeom>
          <a:noFill/>
        </p:spPr>
        <p:txBody>
          <a:bodyPr wrap="square" rtlCol="0">
            <a:spAutoFit/>
          </a:bodyPr>
          <a:lstStyle/>
          <a:p>
            <a:pPr marR="0" lvl="0">
              <a:spcAft>
                <a:spcPts val="800"/>
              </a:spcAft>
            </a:pPr>
            <a:r>
              <a:rPr lang="en-US" dirty="0"/>
              <a:t>Group Leader: Alicia</a:t>
            </a:r>
            <a:br>
              <a:rPr lang="en-US" dirty="0"/>
            </a:br>
            <a:endParaRPr lang="en-US" dirty="0"/>
          </a:p>
          <a:p>
            <a:pPr marR="0" lvl="0">
              <a:spcAft>
                <a:spcPts val="800"/>
              </a:spcAft>
            </a:pPr>
            <a:r>
              <a:rPr lang="en-US" dirty="0"/>
              <a:t>TASKS: </a:t>
            </a:r>
          </a:p>
          <a:p>
            <a:pPr marR="0" lvl="0">
              <a:spcAft>
                <a:spcPts val="800"/>
              </a:spcAft>
            </a:pPr>
            <a:r>
              <a:rPr lang="en-US" dirty="0"/>
              <a:t>Task 3. </a:t>
            </a:r>
            <a:r>
              <a:rPr lang="en-US" kern="100" dirty="0">
                <a:latin typeface="Aptos" panose="020B0004020202020204" pitchFamily="34" charset="0"/>
                <a:ea typeface="Aptos" panose="020B0004020202020204" pitchFamily="34" charset="0"/>
                <a:cs typeface="Times New Roman" panose="02020603050405020304" pitchFamily="18" charset="0"/>
              </a:rPr>
              <a:t>HSML Implementation into the 3 Platforms </a:t>
            </a: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4. In-memory database along with Kafka (&amp; with the HSML API)</a:t>
            </a: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6. Authentication Process for Kafka and HSML Entities </a:t>
            </a:r>
          </a:p>
          <a:p>
            <a:pPr marR="0" lvl="0">
              <a:spcAft>
                <a:spcPts val="800"/>
              </a:spcAft>
            </a:pPr>
            <a:endParaRPr lang="en-US" kern="100" dirty="0">
              <a:latin typeface="Aptos" panose="020B0004020202020204" pitchFamily="34" charset="0"/>
              <a:ea typeface="Aptos" panose="020B0004020202020204" pitchFamily="34" charset="0"/>
              <a:cs typeface="Times New Roman" panose="02020603050405020304" pitchFamily="18" charset="0"/>
            </a:endParaRP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Interns in this Group: …… (maybe 1 or 2) …. </a:t>
            </a:r>
          </a:p>
        </p:txBody>
      </p:sp>
    </p:spTree>
    <p:extLst>
      <p:ext uri="{BB962C8B-B14F-4D97-AF65-F5344CB8AC3E}">
        <p14:creationId xmlns:p14="http://schemas.microsoft.com/office/powerpoint/2010/main" val="1438751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172BD3-EDF9-D84B-586D-A49910B63C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6DBC4B-6CE6-CF98-7812-418278B0FA74}"/>
              </a:ext>
            </a:extLst>
          </p:cNvPr>
          <p:cNvSpPr>
            <a:spLocks noGrp="1"/>
          </p:cNvSpPr>
          <p:nvPr>
            <p:ph type="title"/>
          </p:nvPr>
        </p:nvSpPr>
        <p:spPr>
          <a:xfrm>
            <a:off x="838200" y="495300"/>
            <a:ext cx="10515600" cy="1325563"/>
          </a:xfrm>
        </p:spPr>
        <p:txBody>
          <a:bodyPr>
            <a:normAutofit/>
          </a:bodyPr>
          <a:lstStyle/>
          <a:p>
            <a:r>
              <a:rPr lang="en-US" sz="3600" b="1" dirty="0"/>
              <a:t>GROUP 4: </a:t>
            </a:r>
            <a:r>
              <a:rPr lang="en-US" sz="3600" dirty="0"/>
              <a:t>Business Logic Plugins; AI agent; Model storage</a:t>
            </a:r>
            <a:endParaRPr lang="en-US" sz="3600" b="1" dirty="0"/>
          </a:p>
        </p:txBody>
      </p:sp>
      <p:sp>
        <p:nvSpPr>
          <p:cNvPr id="5" name="TextBox 4">
            <a:extLst>
              <a:ext uri="{FF2B5EF4-FFF2-40B4-BE49-F238E27FC236}">
                <a16:creationId xmlns:a16="http://schemas.microsoft.com/office/drawing/2014/main" id="{F36068CD-1F25-63D3-CD8E-F7F5733CE813}"/>
              </a:ext>
            </a:extLst>
          </p:cNvPr>
          <p:cNvSpPr txBox="1"/>
          <p:nvPr/>
        </p:nvSpPr>
        <p:spPr>
          <a:xfrm>
            <a:off x="838200" y="1921639"/>
            <a:ext cx="10631750" cy="2544286"/>
          </a:xfrm>
          <a:prstGeom prst="rect">
            <a:avLst/>
          </a:prstGeom>
          <a:noFill/>
        </p:spPr>
        <p:txBody>
          <a:bodyPr wrap="square" rtlCol="0">
            <a:spAutoFit/>
          </a:bodyPr>
          <a:lstStyle/>
          <a:p>
            <a:pPr marR="0" lvl="0">
              <a:spcAft>
                <a:spcPts val="800"/>
              </a:spcAft>
            </a:pPr>
            <a:r>
              <a:rPr lang="en-US" dirty="0"/>
              <a:t>Group Leader: Gerald</a:t>
            </a:r>
            <a:br>
              <a:rPr lang="en-US" dirty="0"/>
            </a:br>
            <a:endParaRPr lang="en-US" dirty="0"/>
          </a:p>
          <a:p>
            <a:pPr marR="0" lvl="0">
              <a:spcAft>
                <a:spcPts val="800"/>
              </a:spcAft>
            </a:pPr>
            <a:r>
              <a:rPr lang="en-US" dirty="0"/>
              <a:t>TASKS: </a:t>
            </a:r>
          </a:p>
          <a:p>
            <a:pPr marR="0" lvl="0">
              <a:spcAft>
                <a:spcPts val="800"/>
              </a:spcAft>
            </a:pPr>
            <a:r>
              <a:rPr lang="en-US" dirty="0"/>
              <a:t>Task 11. </a:t>
            </a:r>
            <a:r>
              <a:rPr lang="en-US" kern="100" dirty="0">
                <a:latin typeface="Aptos" panose="020B0004020202020204" pitchFamily="34" charset="0"/>
                <a:ea typeface="Aptos" panose="020B0004020202020204" pitchFamily="34" charset="0"/>
                <a:cs typeface="Times New Roman" panose="02020603050405020304" pitchFamily="18" charset="0"/>
              </a:rPr>
              <a:t>Business Logic conversion (LLM). Develop the Unity, Unreal and Omniverse Plugins</a:t>
            </a: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Task 12. Build AI agent that speaks Chaos Physics and converts to PhysX, and vice versa. (Group  4)</a:t>
            </a:r>
          </a:p>
          <a:p>
            <a:pPr marR="0" lvl="0">
              <a:spcAft>
                <a:spcPts val="800"/>
              </a:spcAft>
            </a:pPr>
            <a:endParaRPr lang="en-US" kern="100" dirty="0">
              <a:latin typeface="Aptos" panose="020B0004020202020204" pitchFamily="34" charset="0"/>
              <a:ea typeface="Aptos" panose="020B0004020202020204" pitchFamily="34" charset="0"/>
              <a:cs typeface="Times New Roman" panose="02020603050405020304" pitchFamily="18" charset="0"/>
            </a:endParaRPr>
          </a:p>
          <a:p>
            <a:pPr marR="0" lvl="0">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Interns in this Group: …… (maybe 1 or 2) …. </a:t>
            </a:r>
          </a:p>
        </p:txBody>
      </p:sp>
    </p:spTree>
    <p:extLst>
      <p:ext uri="{BB962C8B-B14F-4D97-AF65-F5344CB8AC3E}">
        <p14:creationId xmlns:p14="http://schemas.microsoft.com/office/powerpoint/2010/main" val="3336168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55525-BE59-C48C-80D9-21406908A29E}"/>
              </a:ext>
            </a:extLst>
          </p:cNvPr>
          <p:cNvSpPr>
            <a:spLocks noGrp="1"/>
          </p:cNvSpPr>
          <p:nvPr>
            <p:ph type="title"/>
          </p:nvPr>
        </p:nvSpPr>
        <p:spPr>
          <a:xfrm>
            <a:off x="838200" y="143120"/>
            <a:ext cx="10515600" cy="703024"/>
          </a:xfrm>
        </p:spPr>
        <p:txBody>
          <a:bodyPr/>
          <a:lstStyle/>
          <a:p>
            <a:r>
              <a:rPr lang="en-US" dirty="0"/>
              <a:t>Development Schedule</a:t>
            </a:r>
          </a:p>
        </p:txBody>
      </p:sp>
      <p:graphicFrame>
        <p:nvGraphicFramePr>
          <p:cNvPr id="4" name="Table 3">
            <a:extLst>
              <a:ext uri="{FF2B5EF4-FFF2-40B4-BE49-F238E27FC236}">
                <a16:creationId xmlns:a16="http://schemas.microsoft.com/office/drawing/2014/main" id="{6696741B-2D82-16EB-E0B9-637BAFE78371}"/>
              </a:ext>
            </a:extLst>
          </p:cNvPr>
          <p:cNvGraphicFramePr>
            <a:graphicFrameLocks noGrp="1"/>
          </p:cNvGraphicFramePr>
          <p:nvPr>
            <p:extLst>
              <p:ext uri="{D42A27DB-BD31-4B8C-83A1-F6EECF244321}">
                <p14:modId xmlns:p14="http://schemas.microsoft.com/office/powerpoint/2010/main" val="2404025492"/>
              </p:ext>
            </p:extLst>
          </p:nvPr>
        </p:nvGraphicFramePr>
        <p:xfrm>
          <a:off x="85374" y="859865"/>
          <a:ext cx="12110017" cy="5943600"/>
        </p:xfrm>
        <a:graphic>
          <a:graphicData uri="http://schemas.openxmlformats.org/drawingml/2006/table">
            <a:tbl>
              <a:tblPr firstRow="1" bandRow="1">
                <a:tableStyleId>{5C22544A-7EE6-4342-B048-85BDC9FD1C3A}</a:tableStyleId>
              </a:tblPr>
              <a:tblGrid>
                <a:gridCol w="6287288">
                  <a:extLst>
                    <a:ext uri="{9D8B030D-6E8A-4147-A177-3AD203B41FA5}">
                      <a16:colId xmlns:a16="http://schemas.microsoft.com/office/drawing/2014/main" val="1252255498"/>
                    </a:ext>
                  </a:extLst>
                </a:gridCol>
                <a:gridCol w="793457">
                  <a:extLst>
                    <a:ext uri="{9D8B030D-6E8A-4147-A177-3AD203B41FA5}">
                      <a16:colId xmlns:a16="http://schemas.microsoft.com/office/drawing/2014/main" val="1481453854"/>
                    </a:ext>
                  </a:extLst>
                </a:gridCol>
                <a:gridCol w="510934">
                  <a:extLst>
                    <a:ext uri="{9D8B030D-6E8A-4147-A177-3AD203B41FA5}">
                      <a16:colId xmlns:a16="http://schemas.microsoft.com/office/drawing/2014/main" val="1837950542"/>
                    </a:ext>
                  </a:extLst>
                </a:gridCol>
                <a:gridCol w="519449">
                  <a:extLst>
                    <a:ext uri="{9D8B030D-6E8A-4147-A177-3AD203B41FA5}">
                      <a16:colId xmlns:a16="http://schemas.microsoft.com/office/drawing/2014/main" val="1179165591"/>
                    </a:ext>
                  </a:extLst>
                </a:gridCol>
                <a:gridCol w="536481">
                  <a:extLst>
                    <a:ext uri="{9D8B030D-6E8A-4147-A177-3AD203B41FA5}">
                      <a16:colId xmlns:a16="http://schemas.microsoft.com/office/drawing/2014/main" val="828041151"/>
                    </a:ext>
                  </a:extLst>
                </a:gridCol>
                <a:gridCol w="442809">
                  <a:extLst>
                    <a:ext uri="{9D8B030D-6E8A-4147-A177-3AD203B41FA5}">
                      <a16:colId xmlns:a16="http://schemas.microsoft.com/office/drawing/2014/main" val="1877821041"/>
                    </a:ext>
                  </a:extLst>
                </a:gridCol>
                <a:gridCol w="502418">
                  <a:extLst>
                    <a:ext uri="{9D8B030D-6E8A-4147-A177-3AD203B41FA5}">
                      <a16:colId xmlns:a16="http://schemas.microsoft.com/office/drawing/2014/main" val="3927835704"/>
                    </a:ext>
                  </a:extLst>
                </a:gridCol>
                <a:gridCol w="502418">
                  <a:extLst>
                    <a:ext uri="{9D8B030D-6E8A-4147-A177-3AD203B41FA5}">
                      <a16:colId xmlns:a16="http://schemas.microsoft.com/office/drawing/2014/main" val="63182557"/>
                    </a:ext>
                  </a:extLst>
                </a:gridCol>
                <a:gridCol w="493902">
                  <a:extLst>
                    <a:ext uri="{9D8B030D-6E8A-4147-A177-3AD203B41FA5}">
                      <a16:colId xmlns:a16="http://schemas.microsoft.com/office/drawing/2014/main" val="455085381"/>
                    </a:ext>
                  </a:extLst>
                </a:gridCol>
                <a:gridCol w="544995">
                  <a:extLst>
                    <a:ext uri="{9D8B030D-6E8A-4147-A177-3AD203B41FA5}">
                      <a16:colId xmlns:a16="http://schemas.microsoft.com/office/drawing/2014/main" val="3233873641"/>
                    </a:ext>
                  </a:extLst>
                </a:gridCol>
                <a:gridCol w="442809">
                  <a:extLst>
                    <a:ext uri="{9D8B030D-6E8A-4147-A177-3AD203B41FA5}">
                      <a16:colId xmlns:a16="http://schemas.microsoft.com/office/drawing/2014/main" val="3607526231"/>
                    </a:ext>
                  </a:extLst>
                </a:gridCol>
                <a:gridCol w="533057">
                  <a:extLst>
                    <a:ext uri="{9D8B030D-6E8A-4147-A177-3AD203B41FA5}">
                      <a16:colId xmlns:a16="http://schemas.microsoft.com/office/drawing/2014/main" val="247783586"/>
                    </a:ext>
                  </a:extLst>
                </a:gridCol>
              </a:tblGrid>
              <a:tr h="249666">
                <a:tc>
                  <a:txBody>
                    <a:bodyPr/>
                    <a:lstStyle/>
                    <a:p>
                      <a:r>
                        <a:rPr lang="en-US" sz="1200" dirty="0"/>
                        <a:t>Tasks</a:t>
                      </a:r>
                    </a:p>
                  </a:txBody>
                  <a:tcPr/>
                </a:tc>
                <a:tc>
                  <a:txBody>
                    <a:bodyPr/>
                    <a:lstStyle/>
                    <a:p>
                      <a:r>
                        <a:rPr lang="en-US" sz="1200" dirty="0"/>
                        <a:t>Team</a:t>
                      </a:r>
                    </a:p>
                  </a:txBody>
                  <a:tcPr>
                    <a:solidFill>
                      <a:schemeClr val="accent5"/>
                    </a:solidFill>
                  </a:tcPr>
                </a:tc>
                <a:tc>
                  <a:txBody>
                    <a:bodyPr/>
                    <a:lstStyle/>
                    <a:p>
                      <a:r>
                        <a:rPr lang="en-US" sz="1200" dirty="0"/>
                        <a:t>2/10</a:t>
                      </a:r>
                    </a:p>
                  </a:txBody>
                  <a:tcPr/>
                </a:tc>
                <a:tc>
                  <a:txBody>
                    <a:bodyPr/>
                    <a:lstStyle/>
                    <a:p>
                      <a:r>
                        <a:rPr lang="en-US" sz="1200" dirty="0"/>
                        <a:t>2/17</a:t>
                      </a:r>
                    </a:p>
                  </a:txBody>
                  <a:tcPr/>
                </a:tc>
                <a:tc>
                  <a:txBody>
                    <a:bodyPr/>
                    <a:lstStyle/>
                    <a:p>
                      <a:r>
                        <a:rPr lang="en-US" sz="1200" dirty="0"/>
                        <a:t>2/24</a:t>
                      </a:r>
                    </a:p>
                  </a:txBody>
                  <a:tcPr/>
                </a:tc>
                <a:tc>
                  <a:txBody>
                    <a:bodyPr/>
                    <a:lstStyle/>
                    <a:p>
                      <a:r>
                        <a:rPr lang="en-US" sz="1200" dirty="0"/>
                        <a:t>3/3</a:t>
                      </a:r>
                    </a:p>
                  </a:txBody>
                  <a:tcPr/>
                </a:tc>
                <a:tc>
                  <a:txBody>
                    <a:bodyPr/>
                    <a:lstStyle/>
                    <a:p>
                      <a:r>
                        <a:rPr lang="en-US" sz="1200" dirty="0"/>
                        <a:t>3/10</a:t>
                      </a:r>
                    </a:p>
                  </a:txBody>
                  <a:tcPr/>
                </a:tc>
                <a:tc>
                  <a:txBody>
                    <a:bodyPr/>
                    <a:lstStyle/>
                    <a:p>
                      <a:r>
                        <a:rPr lang="en-US" sz="1200" dirty="0"/>
                        <a:t>3/17</a:t>
                      </a:r>
                    </a:p>
                  </a:txBody>
                  <a:tcPr/>
                </a:tc>
                <a:tc>
                  <a:txBody>
                    <a:bodyPr/>
                    <a:lstStyle/>
                    <a:p>
                      <a:r>
                        <a:rPr lang="en-US" sz="1200" dirty="0"/>
                        <a:t>3/24</a:t>
                      </a:r>
                    </a:p>
                  </a:txBody>
                  <a:tcPr/>
                </a:tc>
                <a:tc>
                  <a:txBody>
                    <a:bodyPr/>
                    <a:lstStyle/>
                    <a:p>
                      <a:r>
                        <a:rPr lang="en-US" sz="1200" dirty="0"/>
                        <a:t>3/31</a:t>
                      </a:r>
                    </a:p>
                  </a:txBody>
                  <a:tcPr/>
                </a:tc>
                <a:tc>
                  <a:txBody>
                    <a:bodyPr/>
                    <a:lstStyle/>
                    <a:p>
                      <a:r>
                        <a:rPr lang="en-US" sz="1200" dirty="0"/>
                        <a:t>4/7</a:t>
                      </a:r>
                    </a:p>
                  </a:txBody>
                  <a:tcPr/>
                </a:tc>
                <a:tc>
                  <a:txBody>
                    <a:bodyPr/>
                    <a:lstStyle/>
                    <a:p>
                      <a:r>
                        <a:rPr lang="en-US" sz="1200" dirty="0"/>
                        <a:t>4/14</a:t>
                      </a:r>
                    </a:p>
                  </a:txBody>
                  <a:tcPr/>
                </a:tc>
                <a:extLst>
                  <a:ext uri="{0D108BD9-81ED-4DB2-BD59-A6C34878D82A}">
                    <a16:rowId xmlns:a16="http://schemas.microsoft.com/office/drawing/2014/main" val="2693693195"/>
                  </a:ext>
                </a:extLst>
              </a:tr>
              <a:tr h="249666">
                <a:tc>
                  <a:txBody>
                    <a:bodyPr/>
                    <a:lstStyle/>
                    <a:p>
                      <a:r>
                        <a:rPr lang="en-US" sz="1200" dirty="0"/>
                        <a:t>Complete In-memory DB (Apache Ignite) setup and evaluation (1, 5)</a:t>
                      </a:r>
                    </a:p>
                  </a:txBody>
                  <a:tcPr/>
                </a:tc>
                <a:tc>
                  <a:txBody>
                    <a:bodyPr/>
                    <a:lstStyle/>
                    <a:p>
                      <a:r>
                        <a:rPr lang="en-US" sz="1200" dirty="0"/>
                        <a:t>Sub</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extLst>
                  <a:ext uri="{0D108BD9-81ED-4DB2-BD59-A6C34878D82A}">
                    <a16:rowId xmlns:a16="http://schemas.microsoft.com/office/drawing/2014/main" val="3006827576"/>
                  </a:ext>
                </a:extLst>
              </a:tr>
              <a:tr h="249666">
                <a:tc>
                  <a:txBody>
                    <a:bodyPr/>
                    <a:lstStyle/>
                    <a:p>
                      <a:r>
                        <a:rPr lang="en-US" sz="1200" dirty="0"/>
                        <a:t>Complete In-memory DB and Pub-sub (Kafka) integration (2, 4)</a:t>
                      </a:r>
                    </a:p>
                  </a:txBody>
                  <a:tcPr/>
                </a:tc>
                <a:tc>
                  <a:txBody>
                    <a:bodyPr/>
                    <a:lstStyle/>
                    <a:p>
                      <a:r>
                        <a:rPr lang="en-US" sz="1200" dirty="0"/>
                        <a:t>ASB, Sub</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3785851809"/>
                  </a:ext>
                </a:extLst>
              </a:tr>
              <a:tr h="249666">
                <a:tc>
                  <a:txBody>
                    <a:bodyPr/>
                    <a:lstStyle/>
                    <a:p>
                      <a:r>
                        <a:rPr lang="en-US" sz="1200" dirty="0"/>
                        <a:t>Complete HSML API with In-memory DB (3, 6)</a:t>
                      </a:r>
                    </a:p>
                  </a:txBody>
                  <a:tcPr/>
                </a:tc>
                <a:tc>
                  <a:txBody>
                    <a:bodyPr/>
                    <a:lstStyle/>
                    <a:p>
                      <a:r>
                        <a:rPr lang="en-US" sz="1200" dirty="0"/>
                        <a:t>ASB, Sub</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3248092383"/>
                  </a:ext>
                </a:extLst>
              </a:tr>
              <a:tr h="249666">
                <a:tc>
                  <a:txBody>
                    <a:bodyPr/>
                    <a:lstStyle/>
                    <a:p>
                      <a:r>
                        <a:rPr lang="en-US" sz="1200" dirty="0"/>
                        <a:t>Develop two lunar rover models in Omniverse (7)</a:t>
                      </a:r>
                    </a:p>
                  </a:txBody>
                  <a:tcPr/>
                </a:tc>
                <a:tc>
                  <a:txBody>
                    <a:bodyPr/>
                    <a:lstStyle/>
                    <a:p>
                      <a:r>
                        <a:rPr lang="en-US" sz="1200" dirty="0"/>
                        <a:t>JC</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1049067796"/>
                  </a:ext>
                </a:extLst>
              </a:tr>
              <a:tr h="249666">
                <a:tc>
                  <a:txBody>
                    <a:bodyPr/>
                    <a:lstStyle/>
                    <a:p>
                      <a:r>
                        <a:rPr lang="en-US" sz="1200" dirty="0"/>
                        <a:t>Issac sim modeling of the rover push stuck rover scenario (8, 9)</a:t>
                      </a:r>
                    </a:p>
                  </a:txBody>
                  <a:tcPr/>
                </a:tc>
                <a:tc>
                  <a:txBody>
                    <a:bodyPr/>
                    <a:lstStyle/>
                    <a:p>
                      <a:r>
                        <a:rPr lang="en-US" sz="1200" dirty="0"/>
                        <a:t>JC</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2009579880"/>
                  </a:ext>
                </a:extLst>
              </a:tr>
              <a:tr h="249666">
                <a:tc>
                  <a:txBody>
                    <a:bodyPr/>
                    <a:lstStyle/>
                    <a:p>
                      <a:r>
                        <a:rPr lang="en-US" sz="1200" dirty="0"/>
                        <a:t>Port models (FBX, OBJ) to Unreal Engine and Autodesk</a:t>
                      </a:r>
                    </a:p>
                  </a:txBody>
                  <a:tcPr/>
                </a:tc>
                <a:tc>
                  <a:txBody>
                    <a:bodyPr/>
                    <a:lstStyle/>
                    <a:p>
                      <a:r>
                        <a:rPr lang="en-US" sz="1200" dirty="0"/>
                        <a:t>JC</a:t>
                      </a:r>
                    </a:p>
                  </a:txBody>
                  <a:tcPr>
                    <a:solidFill>
                      <a:schemeClr val="accent5">
                        <a:lumMod val="40000"/>
                        <a:lumOff val="60000"/>
                      </a:schemeClr>
                    </a:solidFill>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2217937990"/>
                  </a:ext>
                </a:extLst>
              </a:tr>
              <a:tr h="249666">
                <a:tc>
                  <a:txBody>
                    <a:bodyPr/>
                    <a:lstStyle/>
                    <a:p>
                      <a:r>
                        <a:rPr lang="en-US" sz="1200" dirty="0"/>
                        <a:t>Define business logic for the use case (Omniverse-Unreal, Omniverse-Fusion 360) (11)</a:t>
                      </a:r>
                    </a:p>
                  </a:txBody>
                  <a:tcPr/>
                </a:tc>
                <a:tc>
                  <a:txBody>
                    <a:bodyPr/>
                    <a:lstStyle/>
                    <a:p>
                      <a:r>
                        <a:rPr lang="en-US" sz="1200" dirty="0"/>
                        <a:t>GP, JC</a:t>
                      </a:r>
                    </a:p>
                  </a:txBody>
                  <a:tcPr>
                    <a:solidFill>
                      <a:schemeClr val="accent5">
                        <a:lumMod val="40000"/>
                        <a:lumOff val="60000"/>
                      </a:schemeClr>
                    </a:solidFill>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1154007923"/>
                  </a:ext>
                </a:extLst>
              </a:tr>
              <a:tr h="249666">
                <a:tc>
                  <a:txBody>
                    <a:bodyPr/>
                    <a:lstStyle/>
                    <a:p>
                      <a:r>
                        <a:rPr lang="en-US" sz="1200" dirty="0"/>
                        <a:t>Develop physics simulation for Omniverse (Issac Sim </a:t>
                      </a:r>
                      <a:r>
                        <a:rPr lang="en-US" sz="1200" dirty="0" err="1"/>
                        <a:t>PhyX</a:t>
                      </a:r>
                      <a:r>
                        <a:rPr lang="en-US" sz="1200" dirty="0"/>
                        <a:t>) - Unreal (</a:t>
                      </a:r>
                      <a:r>
                        <a:rPr lang="en-US" sz="1200" dirty="0" err="1"/>
                        <a:t>AirSim</a:t>
                      </a:r>
                      <a:r>
                        <a:rPr lang="en-US" sz="1200" dirty="0"/>
                        <a:t> </a:t>
                      </a:r>
                      <a:r>
                        <a:rPr lang="en-US" sz="1200" dirty="0" err="1"/>
                        <a:t>PhyX</a:t>
                      </a:r>
                      <a:r>
                        <a:rPr lang="en-US" sz="1200" dirty="0"/>
                        <a:t>) (10)</a:t>
                      </a:r>
                    </a:p>
                  </a:txBody>
                  <a:tcPr/>
                </a:tc>
                <a:tc>
                  <a:txBody>
                    <a:bodyPr/>
                    <a:lstStyle/>
                    <a:p>
                      <a:r>
                        <a:rPr lang="en-US" sz="1200" dirty="0"/>
                        <a:t>GP, ASB</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3332109074"/>
                  </a:ext>
                </a:extLst>
              </a:tr>
              <a:tr h="2496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Spiral 1 Use case integration testing (socket connection, without HSML) (1)</a:t>
                      </a:r>
                    </a:p>
                  </a:txBody>
                  <a:tcPr/>
                </a:tc>
                <a:tc>
                  <a:txBody>
                    <a:bodyPr/>
                    <a:lstStyle/>
                    <a:p>
                      <a:r>
                        <a:rPr lang="en-US" sz="1200" dirty="0"/>
                        <a:t>GP, JC</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670295918"/>
                  </a:ext>
                </a:extLst>
              </a:tr>
              <a:tr h="2496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 Develop physics simulation for Omniverse (Issac Sim </a:t>
                      </a:r>
                      <a:r>
                        <a:rPr lang="en-US" sz="1200" dirty="0" err="1"/>
                        <a:t>PhyX</a:t>
                      </a:r>
                      <a:r>
                        <a:rPr lang="en-US" sz="1200" dirty="0"/>
                        <a:t>) - Autodesk (Fusion 360) (~13)</a:t>
                      </a:r>
                    </a:p>
                  </a:txBody>
                  <a:tcPr/>
                </a:tc>
                <a:tc>
                  <a:txBody>
                    <a:bodyPr/>
                    <a:lstStyle/>
                    <a:p>
                      <a:r>
                        <a:rPr lang="en-US" sz="1200" dirty="0"/>
                        <a:t>GP, ASB</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4177837174"/>
                  </a:ext>
                </a:extLst>
              </a:tr>
              <a:tr h="2496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Business logic and physics integration with HSML API (11, 12)</a:t>
                      </a:r>
                    </a:p>
                  </a:txBody>
                  <a:tcPr/>
                </a:tc>
                <a:tc>
                  <a:txBody>
                    <a:bodyPr/>
                    <a:lstStyle/>
                    <a:p>
                      <a:r>
                        <a:rPr lang="en-US" sz="1200" dirty="0"/>
                        <a:t>GP, ASB</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2220466375"/>
                  </a:ext>
                </a:extLst>
              </a:tr>
              <a:tr h="2496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Spiral 2 Use case integration testing with pub-sub messaging using HSML (1)</a:t>
                      </a:r>
                    </a:p>
                  </a:txBody>
                  <a:tcPr/>
                </a:tc>
                <a:tc>
                  <a:txBody>
                    <a:bodyPr/>
                    <a:lstStyle/>
                    <a:p>
                      <a:r>
                        <a:rPr lang="en-US" sz="1200" dirty="0"/>
                        <a:t>GP,JC,SC, ASB</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3384303424"/>
                  </a:ext>
                </a:extLst>
              </a:tr>
              <a:tr h="2496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Develop AI agents using </a:t>
                      </a:r>
                      <a:r>
                        <a:rPr lang="en-US" sz="1200" dirty="0" err="1"/>
                        <a:t>Langchain</a:t>
                      </a:r>
                      <a:r>
                        <a:rPr lang="en-US" sz="1200" dirty="0"/>
                        <a:t>, </a:t>
                      </a:r>
                      <a:r>
                        <a:rPr lang="en-US" sz="1200" dirty="0" err="1"/>
                        <a:t>Ollama</a:t>
                      </a:r>
                      <a:r>
                        <a:rPr lang="en-US" sz="1200" dirty="0"/>
                        <a:t>, or others(retrieval, function call, memory) (12)</a:t>
                      </a:r>
                    </a:p>
                  </a:txBody>
                  <a:tcPr/>
                </a:tc>
                <a:tc>
                  <a:txBody>
                    <a:bodyPr/>
                    <a:lstStyle/>
                    <a:p>
                      <a:r>
                        <a:rPr lang="en-US" sz="1200" dirty="0"/>
                        <a:t>GP</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1696793851"/>
                  </a:ext>
                </a:extLst>
              </a:tr>
              <a:tr h="2496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AI agent integration with business logic  (12)</a:t>
                      </a:r>
                    </a:p>
                  </a:txBody>
                  <a:tcPr/>
                </a:tc>
                <a:tc>
                  <a:txBody>
                    <a:bodyPr/>
                    <a:lstStyle/>
                    <a:p>
                      <a:r>
                        <a:rPr lang="en-US" sz="1200" dirty="0"/>
                        <a:t>GP</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extLst>
                  <a:ext uri="{0D108BD9-81ED-4DB2-BD59-A6C34878D82A}">
                    <a16:rowId xmlns:a16="http://schemas.microsoft.com/office/drawing/2014/main" val="1824604448"/>
                  </a:ext>
                </a:extLst>
              </a:tr>
              <a:tr h="2496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Spiral 3 Use case integration testing with AI agents HSML</a:t>
                      </a:r>
                    </a:p>
                  </a:txBody>
                  <a:tcPr/>
                </a:tc>
                <a:tc>
                  <a:txBody>
                    <a:bodyPr/>
                    <a:lstStyle/>
                    <a:p>
                      <a:r>
                        <a:rPr lang="en-US" sz="1200" dirty="0"/>
                        <a:t>All</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extLst>
                  <a:ext uri="{0D108BD9-81ED-4DB2-BD59-A6C34878D82A}">
                    <a16:rowId xmlns:a16="http://schemas.microsoft.com/office/drawing/2014/main" val="3485998381"/>
                  </a:ext>
                </a:extLst>
              </a:tr>
              <a:tr h="249666">
                <a:tc>
                  <a:txBody>
                    <a:bodyPr/>
                    <a:lstStyle/>
                    <a:p>
                      <a:r>
                        <a:rPr lang="en-US" sz="1200" dirty="0"/>
                        <a:t>Refine demo and clean up code</a:t>
                      </a:r>
                    </a:p>
                  </a:txBody>
                  <a:tcPr/>
                </a:tc>
                <a:tc>
                  <a:txBody>
                    <a:bodyPr/>
                    <a:lstStyle/>
                    <a:p>
                      <a:r>
                        <a:rPr lang="en-US" sz="1200" dirty="0"/>
                        <a:t>All</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tc>
                  <a:txBody>
                    <a:bodyPr/>
                    <a:lstStyle/>
                    <a:p>
                      <a:endParaRPr lang="en-US" sz="1200"/>
                    </a:p>
                  </a:txBody>
                  <a:tcPr/>
                </a:tc>
                <a:extLst>
                  <a:ext uri="{0D108BD9-81ED-4DB2-BD59-A6C34878D82A}">
                    <a16:rowId xmlns:a16="http://schemas.microsoft.com/office/drawing/2014/main" val="3245347258"/>
                  </a:ext>
                </a:extLst>
              </a:tr>
              <a:tr h="249666">
                <a:tc>
                  <a:txBody>
                    <a:bodyPr/>
                    <a:lstStyle/>
                    <a:p>
                      <a:r>
                        <a:rPr lang="en-US" sz="1200" dirty="0"/>
                        <a:t>Demo dry run</a:t>
                      </a:r>
                    </a:p>
                  </a:txBody>
                  <a:tcPr/>
                </a:tc>
                <a:tc>
                  <a:txBody>
                    <a:bodyPr/>
                    <a:lstStyle/>
                    <a:p>
                      <a:r>
                        <a:rPr lang="en-US" sz="1200" dirty="0"/>
                        <a:t>All</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a:p>
                  </a:txBody>
                  <a:tcPr/>
                </a:tc>
                <a:tc>
                  <a:txBody>
                    <a:bodyPr/>
                    <a:lstStyle/>
                    <a:p>
                      <a:endParaRPr lang="en-US" sz="1200"/>
                    </a:p>
                  </a:txBody>
                  <a:tcPr/>
                </a:tc>
                <a:extLst>
                  <a:ext uri="{0D108BD9-81ED-4DB2-BD59-A6C34878D82A}">
                    <a16:rowId xmlns:a16="http://schemas.microsoft.com/office/drawing/2014/main" val="652427538"/>
                  </a:ext>
                </a:extLst>
              </a:tr>
              <a:tr h="249666">
                <a:tc>
                  <a:txBody>
                    <a:bodyPr/>
                    <a:lstStyle/>
                    <a:p>
                      <a:r>
                        <a:rPr lang="en-US" sz="1200" dirty="0"/>
                        <a:t>Evaluate layer 2 blockchain (</a:t>
                      </a:r>
                      <a:r>
                        <a:rPr lang="en-US" sz="1200" dirty="0" err="1"/>
                        <a:t>zkSync</a:t>
                      </a:r>
                      <a:r>
                        <a:rPr lang="en-US" sz="1200" dirty="0"/>
                        <a:t>, </a:t>
                      </a:r>
                      <a:r>
                        <a:rPr lang="en-US" sz="1200" dirty="0" err="1"/>
                        <a:t>Lookring</a:t>
                      </a:r>
                      <a:r>
                        <a:rPr lang="en-US" sz="1200" dirty="0"/>
                        <a:t>, etc.)</a:t>
                      </a:r>
                    </a:p>
                  </a:txBody>
                  <a:tcPr/>
                </a:tc>
                <a:tc>
                  <a:txBody>
                    <a:bodyPr/>
                    <a:lstStyle/>
                    <a:p>
                      <a:r>
                        <a:rPr lang="en-US" sz="1200" dirty="0"/>
                        <a:t>?</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a:p>
                  </a:txBody>
                  <a:tcPr/>
                </a:tc>
                <a:extLst>
                  <a:ext uri="{0D108BD9-81ED-4DB2-BD59-A6C34878D82A}">
                    <a16:rowId xmlns:a16="http://schemas.microsoft.com/office/drawing/2014/main" val="863179318"/>
                  </a:ext>
                </a:extLst>
              </a:tr>
              <a:tr h="249666">
                <a:tc>
                  <a:txBody>
                    <a:bodyPr/>
                    <a:lstStyle/>
                    <a:p>
                      <a:r>
                        <a:rPr lang="en-US" sz="1200" dirty="0"/>
                        <a:t>Develop layer 2 blockchain integration with pub-sub</a:t>
                      </a:r>
                    </a:p>
                  </a:txBody>
                  <a:tcPr/>
                </a:tc>
                <a:tc>
                  <a:txBody>
                    <a:bodyPr/>
                    <a:lstStyle/>
                    <a:p>
                      <a:r>
                        <a:rPr lang="en-US" sz="1200" dirty="0"/>
                        <a:t>Sub, ?</a:t>
                      </a:r>
                    </a:p>
                  </a:txBody>
                  <a:tcPr>
                    <a:solidFill>
                      <a:schemeClr val="accent5">
                        <a:lumMod val="40000"/>
                        <a:lumOff val="60000"/>
                      </a:schemeClr>
                    </a:solidFill>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tc>
                  <a:txBody>
                    <a:bodyPr/>
                    <a:lstStyle/>
                    <a:p>
                      <a:endParaRPr lang="en-US" sz="1200"/>
                    </a:p>
                  </a:txBody>
                  <a:tcPr/>
                </a:tc>
                <a:extLst>
                  <a:ext uri="{0D108BD9-81ED-4DB2-BD59-A6C34878D82A}">
                    <a16:rowId xmlns:a16="http://schemas.microsoft.com/office/drawing/2014/main" val="878973758"/>
                  </a:ext>
                </a:extLst>
              </a:tr>
              <a:tr h="249666">
                <a:tc>
                  <a:txBody>
                    <a:bodyPr/>
                    <a:lstStyle/>
                    <a:p>
                      <a:r>
                        <a:rPr lang="en-US" sz="1200" dirty="0"/>
                        <a:t>Laboratory testing of layer 2 blockchain and pub-sub</a:t>
                      </a:r>
                    </a:p>
                  </a:txBody>
                  <a:tcPr/>
                </a:tc>
                <a:tc>
                  <a:txBody>
                    <a:bodyPr/>
                    <a:lstStyle/>
                    <a:p>
                      <a:r>
                        <a:rPr lang="en-US" sz="1200" dirty="0"/>
                        <a:t>Sub, ?</a:t>
                      </a:r>
                    </a:p>
                  </a:txBody>
                  <a:tcPr>
                    <a:solidFill>
                      <a:schemeClr val="accent5">
                        <a:lumMod val="40000"/>
                        <a:lumOff val="60000"/>
                      </a:schemeClr>
                    </a:solidFill>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extLst>
                  <a:ext uri="{0D108BD9-81ED-4DB2-BD59-A6C34878D82A}">
                    <a16:rowId xmlns:a16="http://schemas.microsoft.com/office/drawing/2014/main" val="3599810230"/>
                  </a:ext>
                </a:extLst>
              </a:tr>
            </a:tbl>
          </a:graphicData>
        </a:graphic>
      </p:graphicFrame>
      <p:sp>
        <p:nvSpPr>
          <p:cNvPr id="8" name="Isosceles Triangle 7">
            <a:extLst>
              <a:ext uri="{FF2B5EF4-FFF2-40B4-BE49-F238E27FC236}">
                <a16:creationId xmlns:a16="http://schemas.microsoft.com/office/drawing/2014/main" id="{DB203882-EB3E-C728-7144-CE2C5C0D7CE2}"/>
              </a:ext>
            </a:extLst>
          </p:cNvPr>
          <p:cNvSpPr/>
          <p:nvPr/>
        </p:nvSpPr>
        <p:spPr>
          <a:xfrm>
            <a:off x="7596988" y="1184239"/>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4D5509BA-990E-600A-6CCA-A8A7AFA94E2B}"/>
              </a:ext>
            </a:extLst>
          </p:cNvPr>
          <p:cNvSpPr/>
          <p:nvPr/>
        </p:nvSpPr>
        <p:spPr>
          <a:xfrm flipV="1">
            <a:off x="7308370" y="1247992"/>
            <a:ext cx="280525"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z</a:t>
            </a:r>
          </a:p>
        </p:txBody>
      </p:sp>
      <p:sp>
        <p:nvSpPr>
          <p:cNvPr id="12" name="Isosceles Triangle 11">
            <a:extLst>
              <a:ext uri="{FF2B5EF4-FFF2-40B4-BE49-F238E27FC236}">
                <a16:creationId xmlns:a16="http://schemas.microsoft.com/office/drawing/2014/main" id="{012185DF-2977-B079-5679-95BDEE7B3780}"/>
              </a:ext>
            </a:extLst>
          </p:cNvPr>
          <p:cNvSpPr/>
          <p:nvPr/>
        </p:nvSpPr>
        <p:spPr>
          <a:xfrm>
            <a:off x="8363613" y="1449927"/>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687D9EE-25EB-6AC6-A986-BA4229949782}"/>
              </a:ext>
            </a:extLst>
          </p:cNvPr>
          <p:cNvSpPr/>
          <p:nvPr/>
        </p:nvSpPr>
        <p:spPr>
          <a:xfrm flipV="1">
            <a:off x="7542271" y="1513679"/>
            <a:ext cx="821341" cy="574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0D288379-91CB-E085-6914-D1D5BAC871A8}"/>
              </a:ext>
            </a:extLst>
          </p:cNvPr>
          <p:cNvSpPr/>
          <p:nvPr/>
        </p:nvSpPr>
        <p:spPr>
          <a:xfrm>
            <a:off x="9125922" y="1735282"/>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06FD471-0E94-FB62-1F9A-A44AA40447E8}"/>
              </a:ext>
            </a:extLst>
          </p:cNvPr>
          <p:cNvSpPr/>
          <p:nvPr/>
        </p:nvSpPr>
        <p:spPr>
          <a:xfrm flipV="1">
            <a:off x="7744894" y="1788806"/>
            <a:ext cx="1398568"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C5CBEE1-F343-6B31-5BEB-FEC68011E817}"/>
              </a:ext>
            </a:extLst>
          </p:cNvPr>
          <p:cNvSpPr/>
          <p:nvPr/>
        </p:nvSpPr>
        <p:spPr>
          <a:xfrm flipV="1">
            <a:off x="7558897" y="2080944"/>
            <a:ext cx="821341"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5D39CB50-B027-4AB2-AFE0-5BD45C28E0E2}"/>
              </a:ext>
            </a:extLst>
          </p:cNvPr>
          <p:cNvSpPr/>
          <p:nvPr/>
        </p:nvSpPr>
        <p:spPr>
          <a:xfrm>
            <a:off x="8366750" y="2016070"/>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BDC5F4D-725C-AEB7-5C28-EC5124837C1E}"/>
              </a:ext>
            </a:extLst>
          </p:cNvPr>
          <p:cNvSpPr/>
          <p:nvPr/>
        </p:nvSpPr>
        <p:spPr>
          <a:xfrm flipV="1">
            <a:off x="7802883" y="2354724"/>
            <a:ext cx="821341"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7BEB8E9F-C77E-84B1-E368-FB2328FF836C}"/>
              </a:ext>
            </a:extLst>
          </p:cNvPr>
          <p:cNvSpPr/>
          <p:nvPr/>
        </p:nvSpPr>
        <p:spPr>
          <a:xfrm>
            <a:off x="8599948" y="2301200"/>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A19B21B-C39C-7889-A338-A7EB3B8DB76E}"/>
              </a:ext>
            </a:extLst>
          </p:cNvPr>
          <p:cNvSpPr/>
          <p:nvPr/>
        </p:nvSpPr>
        <p:spPr>
          <a:xfrm flipV="1">
            <a:off x="8888567" y="2614190"/>
            <a:ext cx="254893" cy="54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CAEE300A-4395-CBDD-56F6-1F3255BCAB63}"/>
              </a:ext>
            </a:extLst>
          </p:cNvPr>
          <p:cNvSpPr/>
          <p:nvPr/>
        </p:nvSpPr>
        <p:spPr>
          <a:xfrm>
            <a:off x="9116488" y="2558796"/>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3F4F399-85C3-A417-8CA0-3E317E74BB96}"/>
              </a:ext>
            </a:extLst>
          </p:cNvPr>
          <p:cNvSpPr/>
          <p:nvPr/>
        </p:nvSpPr>
        <p:spPr>
          <a:xfrm flipV="1">
            <a:off x="7337117" y="2908268"/>
            <a:ext cx="267038" cy="5287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D04C3D79-108C-8797-39C5-A9FE002DE3F9}"/>
              </a:ext>
            </a:extLst>
          </p:cNvPr>
          <p:cNvSpPr/>
          <p:nvPr/>
        </p:nvSpPr>
        <p:spPr>
          <a:xfrm>
            <a:off x="7596064" y="2835774"/>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B3FD23A-4FCD-DD10-9A2E-C74E5884658A}"/>
              </a:ext>
            </a:extLst>
          </p:cNvPr>
          <p:cNvSpPr/>
          <p:nvPr/>
        </p:nvSpPr>
        <p:spPr>
          <a:xfrm flipV="1">
            <a:off x="7802882" y="3189209"/>
            <a:ext cx="821341"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AB0F5A8B-5418-37EF-E5A3-F795784456F1}"/>
              </a:ext>
            </a:extLst>
          </p:cNvPr>
          <p:cNvSpPr/>
          <p:nvPr/>
        </p:nvSpPr>
        <p:spPr>
          <a:xfrm>
            <a:off x="8624223" y="3117162"/>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1271CF0-B846-5448-598C-C94E1F154D3E}"/>
              </a:ext>
            </a:extLst>
          </p:cNvPr>
          <p:cNvSpPr/>
          <p:nvPr/>
        </p:nvSpPr>
        <p:spPr>
          <a:xfrm flipV="1">
            <a:off x="8703111" y="3428611"/>
            <a:ext cx="430224"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id="{8DDA9C75-0491-2630-CE9D-0C99E2811814}"/>
              </a:ext>
            </a:extLst>
          </p:cNvPr>
          <p:cNvSpPr/>
          <p:nvPr/>
        </p:nvSpPr>
        <p:spPr>
          <a:xfrm>
            <a:off x="9116488" y="3382310"/>
            <a:ext cx="113288" cy="152765"/>
          </a:xfrm>
          <a:prstGeom prst="triangl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81D84026-0410-EF1A-0B62-7EDD725BD26C}"/>
              </a:ext>
            </a:extLst>
          </p:cNvPr>
          <p:cNvSpPr/>
          <p:nvPr/>
        </p:nvSpPr>
        <p:spPr>
          <a:xfrm flipV="1">
            <a:off x="9182566" y="3711772"/>
            <a:ext cx="430224"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44CB124C-6F80-84A9-477E-79F38A9E1483}"/>
              </a:ext>
            </a:extLst>
          </p:cNvPr>
          <p:cNvSpPr/>
          <p:nvPr/>
        </p:nvSpPr>
        <p:spPr>
          <a:xfrm>
            <a:off x="9612790" y="3655092"/>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2C8C283B-BC3F-FE81-C261-B8AC73E3A888}"/>
              </a:ext>
            </a:extLst>
          </p:cNvPr>
          <p:cNvSpPr/>
          <p:nvPr/>
        </p:nvSpPr>
        <p:spPr>
          <a:xfrm flipV="1">
            <a:off x="9182566" y="3986375"/>
            <a:ext cx="905654"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6CDC7B82-B90E-CE31-294E-171F791309A4}"/>
              </a:ext>
            </a:extLst>
          </p:cNvPr>
          <p:cNvSpPr/>
          <p:nvPr/>
        </p:nvSpPr>
        <p:spPr>
          <a:xfrm>
            <a:off x="10031576" y="3932851"/>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9F59793F-3628-4E6D-3450-BFF8409B3F64}"/>
              </a:ext>
            </a:extLst>
          </p:cNvPr>
          <p:cNvSpPr/>
          <p:nvPr/>
        </p:nvSpPr>
        <p:spPr>
          <a:xfrm flipV="1">
            <a:off x="9185951" y="4276865"/>
            <a:ext cx="905654"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D53BBC95-B50B-7356-F8BD-EC4E6099A030}"/>
              </a:ext>
            </a:extLst>
          </p:cNvPr>
          <p:cNvSpPr/>
          <p:nvPr/>
        </p:nvSpPr>
        <p:spPr>
          <a:xfrm>
            <a:off x="10031576" y="4223341"/>
            <a:ext cx="113288" cy="152765"/>
          </a:xfrm>
          <a:prstGeom prst="triangl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D2EE60AD-447F-4317-779D-05ADA2A6872D}"/>
              </a:ext>
            </a:extLst>
          </p:cNvPr>
          <p:cNvSpPr/>
          <p:nvPr/>
        </p:nvSpPr>
        <p:spPr>
          <a:xfrm flipV="1">
            <a:off x="7337118" y="4737479"/>
            <a:ext cx="1519864"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7318F48A-AAB0-678B-96A3-639E88264405}"/>
              </a:ext>
            </a:extLst>
          </p:cNvPr>
          <p:cNvSpPr/>
          <p:nvPr/>
        </p:nvSpPr>
        <p:spPr>
          <a:xfrm>
            <a:off x="8837421" y="4669979"/>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1E7D0DA-E3F7-7608-FD6B-19433423FCB9}"/>
              </a:ext>
            </a:extLst>
          </p:cNvPr>
          <p:cNvSpPr/>
          <p:nvPr/>
        </p:nvSpPr>
        <p:spPr>
          <a:xfrm flipV="1">
            <a:off x="8691324" y="4989898"/>
            <a:ext cx="944069" cy="591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36">
            <a:extLst>
              <a:ext uri="{FF2B5EF4-FFF2-40B4-BE49-F238E27FC236}">
                <a16:creationId xmlns:a16="http://schemas.microsoft.com/office/drawing/2014/main" id="{84ADA703-D19F-63D5-198A-A3C350F1537B}"/>
              </a:ext>
            </a:extLst>
          </p:cNvPr>
          <p:cNvSpPr/>
          <p:nvPr/>
        </p:nvSpPr>
        <p:spPr>
          <a:xfrm>
            <a:off x="9612790" y="4936089"/>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DDB4C2AA-C8F0-6AB3-A4A5-E25D7E30AE48}"/>
              </a:ext>
            </a:extLst>
          </p:cNvPr>
          <p:cNvSpPr/>
          <p:nvPr/>
        </p:nvSpPr>
        <p:spPr>
          <a:xfrm flipV="1">
            <a:off x="9669434" y="5287922"/>
            <a:ext cx="1476812" cy="45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a:extLst>
              <a:ext uri="{FF2B5EF4-FFF2-40B4-BE49-F238E27FC236}">
                <a16:creationId xmlns:a16="http://schemas.microsoft.com/office/drawing/2014/main" id="{B8186080-1B76-EB17-9043-E6A7F7784A1D}"/>
              </a:ext>
            </a:extLst>
          </p:cNvPr>
          <p:cNvSpPr/>
          <p:nvPr/>
        </p:nvSpPr>
        <p:spPr>
          <a:xfrm>
            <a:off x="11130062" y="5218215"/>
            <a:ext cx="113288" cy="152765"/>
          </a:xfrm>
          <a:prstGeom prst="triangl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B8CDAD96-95B0-3D88-2D86-657A7E6BEB6E}"/>
              </a:ext>
            </a:extLst>
          </p:cNvPr>
          <p:cNvSpPr/>
          <p:nvPr/>
        </p:nvSpPr>
        <p:spPr>
          <a:xfrm flipV="1">
            <a:off x="11186706" y="5549817"/>
            <a:ext cx="428878" cy="6605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Isosceles Triangle 40">
            <a:extLst>
              <a:ext uri="{FF2B5EF4-FFF2-40B4-BE49-F238E27FC236}">
                <a16:creationId xmlns:a16="http://schemas.microsoft.com/office/drawing/2014/main" id="{ADD77D14-8775-3E9C-B80F-427A743986ED}"/>
              </a:ext>
            </a:extLst>
          </p:cNvPr>
          <p:cNvSpPr/>
          <p:nvPr/>
        </p:nvSpPr>
        <p:spPr>
          <a:xfrm>
            <a:off x="11615584" y="5473434"/>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51457E01-F8B3-D17C-88E4-05D63DE211D3}"/>
              </a:ext>
            </a:extLst>
          </p:cNvPr>
          <p:cNvSpPr/>
          <p:nvPr/>
        </p:nvSpPr>
        <p:spPr>
          <a:xfrm flipV="1">
            <a:off x="11634392" y="5807743"/>
            <a:ext cx="428878" cy="6605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Isosceles Triangle 42">
            <a:extLst>
              <a:ext uri="{FF2B5EF4-FFF2-40B4-BE49-F238E27FC236}">
                <a16:creationId xmlns:a16="http://schemas.microsoft.com/office/drawing/2014/main" id="{87A5BBD7-7735-A117-C537-500AEBAFD7EC}"/>
              </a:ext>
            </a:extLst>
          </p:cNvPr>
          <p:cNvSpPr/>
          <p:nvPr/>
        </p:nvSpPr>
        <p:spPr>
          <a:xfrm>
            <a:off x="8339788" y="6051114"/>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Isosceles Triangle 43">
            <a:extLst>
              <a:ext uri="{FF2B5EF4-FFF2-40B4-BE49-F238E27FC236}">
                <a16:creationId xmlns:a16="http://schemas.microsoft.com/office/drawing/2014/main" id="{E5A113F5-8501-95DE-1C39-DEB9578D303B}"/>
              </a:ext>
            </a:extLst>
          </p:cNvPr>
          <p:cNvSpPr/>
          <p:nvPr/>
        </p:nvSpPr>
        <p:spPr>
          <a:xfrm>
            <a:off x="12063270" y="5764387"/>
            <a:ext cx="113288" cy="152765"/>
          </a:xfrm>
          <a:prstGeom prst="triangl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70718843-351D-C795-ABEB-A645CAD0D8BD}"/>
              </a:ext>
            </a:extLst>
          </p:cNvPr>
          <p:cNvSpPr txBox="1"/>
          <p:nvPr/>
        </p:nvSpPr>
        <p:spPr>
          <a:xfrm>
            <a:off x="11865204" y="5550171"/>
            <a:ext cx="383438" cy="215444"/>
          </a:xfrm>
          <a:prstGeom prst="rect">
            <a:avLst/>
          </a:prstGeom>
          <a:noFill/>
        </p:spPr>
        <p:txBody>
          <a:bodyPr wrap="none" rtlCol="0">
            <a:spAutoFit/>
          </a:bodyPr>
          <a:lstStyle/>
          <a:p>
            <a:r>
              <a:rPr lang="en-US" sz="800" dirty="0"/>
              <a:t>4/16</a:t>
            </a:r>
          </a:p>
        </p:txBody>
      </p:sp>
      <p:sp>
        <p:nvSpPr>
          <p:cNvPr id="46" name="Rectangle 45">
            <a:extLst>
              <a:ext uri="{FF2B5EF4-FFF2-40B4-BE49-F238E27FC236}">
                <a16:creationId xmlns:a16="http://schemas.microsoft.com/office/drawing/2014/main" id="{02E5D86F-B8C4-20D8-894D-61615F2B89CA}"/>
              </a:ext>
            </a:extLst>
          </p:cNvPr>
          <p:cNvSpPr/>
          <p:nvPr/>
        </p:nvSpPr>
        <p:spPr>
          <a:xfrm flipV="1">
            <a:off x="7397181" y="6109175"/>
            <a:ext cx="944631" cy="6819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9E52F417-2258-62D2-1DA5-E7A0F35FD223}"/>
              </a:ext>
            </a:extLst>
          </p:cNvPr>
          <p:cNvSpPr/>
          <p:nvPr/>
        </p:nvSpPr>
        <p:spPr>
          <a:xfrm flipV="1">
            <a:off x="8634347" y="6367104"/>
            <a:ext cx="1987949" cy="591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Isosceles Triangle 47">
            <a:extLst>
              <a:ext uri="{FF2B5EF4-FFF2-40B4-BE49-F238E27FC236}">
                <a16:creationId xmlns:a16="http://schemas.microsoft.com/office/drawing/2014/main" id="{FB73E423-4227-EF81-7806-467EE404CACB}"/>
              </a:ext>
            </a:extLst>
          </p:cNvPr>
          <p:cNvSpPr/>
          <p:nvPr/>
        </p:nvSpPr>
        <p:spPr>
          <a:xfrm>
            <a:off x="10622296" y="6320318"/>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4C48E1C-BD07-40A7-4146-6BE1E2239823}"/>
              </a:ext>
            </a:extLst>
          </p:cNvPr>
          <p:cNvSpPr/>
          <p:nvPr/>
        </p:nvSpPr>
        <p:spPr>
          <a:xfrm flipV="1">
            <a:off x="10678940" y="6617343"/>
            <a:ext cx="788975" cy="745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Isosceles Triangle 49">
            <a:extLst>
              <a:ext uri="{FF2B5EF4-FFF2-40B4-BE49-F238E27FC236}">
                <a16:creationId xmlns:a16="http://schemas.microsoft.com/office/drawing/2014/main" id="{D7B08962-C22B-9026-2E7E-76F2E4843DAF}"/>
              </a:ext>
            </a:extLst>
          </p:cNvPr>
          <p:cNvSpPr/>
          <p:nvPr/>
        </p:nvSpPr>
        <p:spPr>
          <a:xfrm>
            <a:off x="11451731" y="6577595"/>
            <a:ext cx="113288" cy="15276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C962325B-BC97-1BE6-4CA7-95925F71FCC9}"/>
              </a:ext>
            </a:extLst>
          </p:cNvPr>
          <p:cNvSpPr txBox="1"/>
          <p:nvPr/>
        </p:nvSpPr>
        <p:spPr>
          <a:xfrm>
            <a:off x="11324270" y="6329769"/>
            <a:ext cx="328936" cy="215444"/>
          </a:xfrm>
          <a:prstGeom prst="rect">
            <a:avLst/>
          </a:prstGeom>
          <a:noFill/>
        </p:spPr>
        <p:txBody>
          <a:bodyPr wrap="none" rtlCol="0">
            <a:spAutoFit/>
          </a:bodyPr>
          <a:lstStyle/>
          <a:p>
            <a:r>
              <a:rPr lang="en-US" sz="800" dirty="0"/>
              <a:t>4/9</a:t>
            </a:r>
          </a:p>
        </p:txBody>
      </p:sp>
    </p:spTree>
    <p:extLst>
      <p:ext uri="{BB962C8B-B14F-4D97-AF65-F5344CB8AC3E}">
        <p14:creationId xmlns:p14="http://schemas.microsoft.com/office/powerpoint/2010/main" val="3417273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1BA5A0-D39E-7E6B-5F9D-707E776CEC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5B8C33-4715-2C87-55BD-3D79F16D179C}"/>
              </a:ext>
            </a:extLst>
          </p:cNvPr>
          <p:cNvSpPr>
            <a:spLocks noGrp="1"/>
          </p:cNvSpPr>
          <p:nvPr>
            <p:ph type="title"/>
          </p:nvPr>
        </p:nvSpPr>
        <p:spPr>
          <a:xfrm>
            <a:off x="904702" y="0"/>
            <a:ext cx="10515600" cy="947651"/>
          </a:xfrm>
        </p:spPr>
        <p:txBody>
          <a:bodyPr/>
          <a:lstStyle/>
          <a:p>
            <a:pPr lvl="0"/>
            <a:r>
              <a:rPr lang="en-US" dirty="0"/>
              <a:t>Use Case Elements</a:t>
            </a:r>
          </a:p>
        </p:txBody>
      </p:sp>
      <p:sp>
        <p:nvSpPr>
          <p:cNvPr id="5" name="TextBox 4">
            <a:extLst>
              <a:ext uri="{FF2B5EF4-FFF2-40B4-BE49-F238E27FC236}">
                <a16:creationId xmlns:a16="http://schemas.microsoft.com/office/drawing/2014/main" id="{6704AD3A-BA65-FA37-B4D3-17EC3205DEF2}"/>
              </a:ext>
            </a:extLst>
          </p:cNvPr>
          <p:cNvSpPr txBox="1"/>
          <p:nvPr/>
        </p:nvSpPr>
        <p:spPr>
          <a:xfrm>
            <a:off x="904702" y="947651"/>
            <a:ext cx="10391078" cy="3239861"/>
          </a:xfrm>
          <a:prstGeom prst="rect">
            <a:avLst/>
          </a:prstGeom>
          <a:noFill/>
        </p:spPr>
        <p:txBody>
          <a:bodyPr wrap="square" rtlCol="0">
            <a:spAutoFit/>
          </a:bodyPr>
          <a:lstStyle/>
          <a:p>
            <a:pPr marR="0" lvl="0">
              <a:lnSpc>
                <a:spcPct val="115000"/>
              </a:lnSpc>
              <a:spcAft>
                <a:spcPts val="800"/>
              </a:spcAft>
            </a:pPr>
            <a:r>
              <a:rPr lang="en-US" kern="100" dirty="0">
                <a:ea typeface="Aptos" panose="020B0004020202020204" pitchFamily="34" charset="0"/>
                <a:cs typeface="Times New Roman" panose="02020603050405020304" pitchFamily="18" charset="0"/>
              </a:rPr>
              <a:t>ROVER RESCUE MISSION: A rover pushes another rover out of a ditch. </a:t>
            </a:r>
          </a:p>
          <a:p>
            <a:pPr marL="742950" lvl="1" indent="-285750">
              <a:lnSpc>
                <a:spcPct val="115000"/>
              </a:lnSpc>
              <a:spcAft>
                <a:spcPts val="800"/>
              </a:spcAft>
              <a:buFont typeface="Arial" panose="020B0604020202020204" pitchFamily="34" charset="0"/>
              <a:buChar char="•"/>
            </a:pPr>
            <a:r>
              <a:rPr lang="en-US" kern="100" dirty="0">
                <a:ea typeface="Aptos" panose="020B0004020202020204" pitchFamily="34" charset="0"/>
                <a:cs typeface="Times New Roman" panose="02020603050405020304" pitchFamily="18" charset="0"/>
              </a:rPr>
              <a:t>Minimum 2 Platforms &amp; 2 Rovers: Omniverse (VIPER) &amp; Unreal Engine (CADRE)</a:t>
            </a:r>
          </a:p>
          <a:p>
            <a:pPr marL="742950" lvl="1" indent="-285750">
              <a:lnSpc>
                <a:spcPct val="115000"/>
              </a:lnSpc>
              <a:spcAft>
                <a:spcPts val="800"/>
              </a:spcAft>
              <a:buFont typeface="Arial" panose="020B0604020202020204" pitchFamily="34" charset="0"/>
              <a:buChar char="•"/>
            </a:pPr>
            <a:r>
              <a:rPr lang="en-US" kern="100" dirty="0">
                <a:ea typeface="Aptos" panose="020B0004020202020204" pitchFamily="34" charset="0"/>
                <a:cs typeface="Times New Roman" panose="02020603050405020304" pitchFamily="18" charset="0"/>
              </a:rPr>
              <a:t>3 Platforms &amp; 3 Rovers: Unity (VIPER B), Omniverse (VIPER A) &amp; Unreal (CADRE)</a:t>
            </a:r>
          </a:p>
          <a:p>
            <a:pPr marL="742950" lvl="1" indent="-285750">
              <a:lnSpc>
                <a:spcPct val="115000"/>
              </a:lnSpc>
              <a:spcAft>
                <a:spcPts val="800"/>
              </a:spcAft>
              <a:buFont typeface="Arial" panose="020B0604020202020204" pitchFamily="34" charset="0"/>
              <a:buChar char="•"/>
            </a:pPr>
            <a:r>
              <a:rPr lang="en-US" kern="100" dirty="0">
                <a:ea typeface="Aptos" panose="020B0004020202020204" pitchFamily="34" charset="0"/>
                <a:cs typeface="Times New Roman" panose="02020603050405020304" pitchFamily="18" charset="0"/>
              </a:rPr>
              <a:t>2 different Physics engines working together: PhysX in Omniverse &amp; Chaos Physics in Unreal Engine</a:t>
            </a:r>
          </a:p>
          <a:p>
            <a:pPr marL="742950" lvl="1" indent="-285750">
              <a:lnSpc>
                <a:spcPct val="115000"/>
              </a:lnSpc>
              <a:spcAft>
                <a:spcPts val="800"/>
              </a:spcAft>
              <a:buFont typeface="Arial" panose="020B0604020202020204" pitchFamily="34" charset="0"/>
              <a:buChar char="•"/>
            </a:pPr>
            <a:r>
              <a:rPr lang="en-US" kern="100" dirty="0">
                <a:ea typeface="Aptos" panose="020B0004020202020204" pitchFamily="34" charset="0"/>
                <a:cs typeface="Times New Roman" panose="02020603050405020304" pitchFamily="18" charset="0"/>
              </a:rPr>
              <a:t>Assumption: Each party already has the Moon terrain</a:t>
            </a:r>
          </a:p>
          <a:p>
            <a:pPr marL="742950" lvl="1" indent="-285750">
              <a:lnSpc>
                <a:spcPct val="115000"/>
              </a:lnSpc>
              <a:spcAft>
                <a:spcPts val="800"/>
              </a:spcAft>
              <a:buFont typeface="Arial" panose="020B0604020202020204" pitchFamily="34" charset="0"/>
              <a:buChar char="•"/>
            </a:pPr>
            <a:r>
              <a:rPr lang="en-US" kern="100" dirty="0">
                <a:ea typeface="Aptos" panose="020B0004020202020204" pitchFamily="34" charset="0"/>
                <a:cs typeface="Times New Roman" panose="02020603050405020304" pitchFamily="18" charset="0"/>
              </a:rPr>
              <a:t>Pour 1 model in Unreal (Cadre), and another in Omniverse (Viper). Physics needed in both sides. </a:t>
            </a:r>
          </a:p>
          <a:p>
            <a:pPr marL="742950" lvl="1" indent="-285750">
              <a:lnSpc>
                <a:spcPct val="115000"/>
              </a:lnSpc>
              <a:spcAft>
                <a:spcPts val="800"/>
              </a:spcAft>
              <a:buFont typeface="Arial" panose="020B0604020202020204" pitchFamily="34" charset="0"/>
              <a:buChar char="•"/>
            </a:pPr>
            <a:r>
              <a:rPr lang="en-US" kern="100" dirty="0">
                <a:ea typeface="Aptos" panose="020B0004020202020204" pitchFamily="34" charset="0"/>
                <a:cs typeface="Times New Roman" panose="02020603050405020304" pitchFamily="18" charset="0"/>
              </a:rPr>
              <a:t>Take whatever software transform needed to have physical interaction in the system. It needs to simulate Force passed through (collision) and so on.</a:t>
            </a:r>
            <a:endParaRPr lang="en-US" kern="100" dirty="0">
              <a:latin typeface="Aptos" panose="020B0004020202020204" pitchFamily="34" charset="0"/>
              <a:ea typeface="Aptos" panose="020B0004020202020204" pitchFamily="34" charset="0"/>
              <a:cs typeface="Times New Roman" panose="02020603050405020304" pitchFamily="18" charset="0"/>
            </a:endParaRPr>
          </a:p>
        </p:txBody>
      </p:sp>
      <p:pic>
        <p:nvPicPr>
          <p:cNvPr id="3" name="Picture 2" descr="Diagram&#10;&#10;Description automatically generated">
            <a:extLst>
              <a:ext uri="{FF2B5EF4-FFF2-40B4-BE49-F238E27FC236}">
                <a16:creationId xmlns:a16="http://schemas.microsoft.com/office/drawing/2014/main" id="{18684145-6FBA-BBE5-549D-6DC72884EFF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70007" y="4187513"/>
            <a:ext cx="7321993" cy="2670488"/>
          </a:xfrm>
          <a:prstGeom prst="rect">
            <a:avLst/>
          </a:prstGeom>
          <a:noFill/>
          <a:ln>
            <a:noFill/>
          </a:ln>
        </p:spPr>
      </p:pic>
    </p:spTree>
    <p:extLst>
      <p:ext uri="{BB962C8B-B14F-4D97-AF65-F5344CB8AC3E}">
        <p14:creationId xmlns:p14="http://schemas.microsoft.com/office/powerpoint/2010/main" val="604147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650512" y="2764207"/>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7137340" y="3926957"/>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673395" y="2792805"/>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0231" y="1385628"/>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7D9EAF1-754C-FF7F-DA17-6DC70F06ACB3}"/>
              </a:ext>
            </a:extLst>
          </p:cNvPr>
          <p:cNvSpPr txBox="1"/>
          <p:nvPr/>
        </p:nvSpPr>
        <p:spPr>
          <a:xfrm>
            <a:off x="6018028" y="4720856"/>
            <a:ext cx="3388242" cy="646331"/>
          </a:xfrm>
          <a:prstGeom prst="rect">
            <a:avLst/>
          </a:prstGeom>
          <a:noFill/>
        </p:spPr>
        <p:txBody>
          <a:bodyPr wrap="square" rtlCol="0">
            <a:spAutoFit/>
          </a:bodyPr>
          <a:lstStyle/>
          <a:p>
            <a:pPr marL="285750" indent="-285750">
              <a:buFont typeface="Arial" panose="020B0604020202020204" pitchFamily="34" charset="0"/>
              <a:buChar char="•"/>
            </a:pPr>
            <a:r>
              <a:rPr lang="en-US" dirty="0"/>
              <a:t>Cadre Rover is in a ditch. </a:t>
            </a:r>
          </a:p>
          <a:p>
            <a:pPr marL="285750" indent="-285750">
              <a:buFont typeface="Arial" panose="020B0604020202020204" pitchFamily="34" charset="0"/>
              <a:buChar char="•"/>
            </a:pPr>
            <a:r>
              <a:rPr lang="en-US" dirty="0"/>
              <a:t>Cadre sends out SOS signal. </a:t>
            </a:r>
          </a:p>
        </p:txBody>
      </p:sp>
      <p:sp>
        <p:nvSpPr>
          <p:cNvPr id="8" name="TextBox 7">
            <a:extLst>
              <a:ext uri="{FF2B5EF4-FFF2-40B4-BE49-F238E27FC236}">
                <a16:creationId xmlns:a16="http://schemas.microsoft.com/office/drawing/2014/main" id="{37A27BD6-4C81-1F08-55F6-D6B25878D6D0}"/>
              </a:ext>
            </a:extLst>
          </p:cNvPr>
          <p:cNvSpPr txBox="1"/>
          <p:nvPr/>
        </p:nvSpPr>
        <p:spPr>
          <a:xfrm>
            <a:off x="673395" y="3105834"/>
            <a:ext cx="396240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Viper Rover (Viper A) is in the vicinity. </a:t>
            </a:r>
          </a:p>
          <a:p>
            <a:pPr marL="285750" indent="-285750">
              <a:buFont typeface="Arial" panose="020B0604020202020204" pitchFamily="34" charset="0"/>
              <a:buChar char="•"/>
            </a:pPr>
            <a:r>
              <a:rPr lang="en-US" dirty="0"/>
              <a:t>Viper A receives rescue instruction.</a:t>
            </a:r>
          </a:p>
          <a:p>
            <a:pPr marL="285750" indent="-285750">
              <a:buFont typeface="Arial" panose="020B0604020202020204" pitchFamily="34" charset="0"/>
              <a:buChar char="•"/>
            </a:pPr>
            <a:r>
              <a:rPr lang="en-US" dirty="0"/>
              <a:t>Viper starts Rescue Activity, receiving access to Cadre Agent and latest data.</a:t>
            </a:r>
          </a:p>
        </p:txBody>
      </p:sp>
      <p:sp>
        <p:nvSpPr>
          <p:cNvPr id="9" name="Lightning Bolt 8">
            <a:extLst>
              <a:ext uri="{FF2B5EF4-FFF2-40B4-BE49-F238E27FC236}">
                <a16:creationId xmlns:a16="http://schemas.microsoft.com/office/drawing/2014/main" id="{E36CBE27-2782-F990-EBC4-FFF33AE5A83A}"/>
              </a:ext>
            </a:extLst>
          </p:cNvPr>
          <p:cNvSpPr/>
          <p:nvPr/>
        </p:nvSpPr>
        <p:spPr>
          <a:xfrm>
            <a:off x="6670158" y="2920409"/>
            <a:ext cx="404037" cy="914400"/>
          </a:xfrm>
          <a:prstGeom prst="lightningBol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6E891744-A05D-9FB7-E80F-1B1A5304369C}"/>
              </a:ext>
            </a:extLst>
          </p:cNvPr>
          <p:cNvSpPr txBox="1"/>
          <p:nvPr/>
        </p:nvSpPr>
        <p:spPr>
          <a:xfrm>
            <a:off x="6308651" y="2512601"/>
            <a:ext cx="828689" cy="369332"/>
          </a:xfrm>
          <a:prstGeom prst="rect">
            <a:avLst/>
          </a:prstGeom>
          <a:noFill/>
        </p:spPr>
        <p:txBody>
          <a:bodyPr wrap="square" rtlCol="0">
            <a:spAutoFit/>
          </a:bodyPr>
          <a:lstStyle/>
          <a:p>
            <a:r>
              <a:rPr lang="en-US" dirty="0"/>
              <a:t>SOS</a:t>
            </a:r>
          </a:p>
        </p:txBody>
      </p:sp>
      <p:sp>
        <p:nvSpPr>
          <p:cNvPr id="11" name="TextBox 10">
            <a:extLst>
              <a:ext uri="{FF2B5EF4-FFF2-40B4-BE49-F238E27FC236}">
                <a16:creationId xmlns:a16="http://schemas.microsoft.com/office/drawing/2014/main" id="{F9F03665-0782-6765-3996-0A923782F39A}"/>
              </a:ext>
            </a:extLst>
          </p:cNvPr>
          <p:cNvSpPr txBox="1"/>
          <p:nvPr/>
        </p:nvSpPr>
        <p:spPr>
          <a:xfrm>
            <a:off x="1465744" y="1156790"/>
            <a:ext cx="1148316" cy="369332"/>
          </a:xfrm>
          <a:prstGeom prst="rect">
            <a:avLst/>
          </a:prstGeom>
          <a:noFill/>
        </p:spPr>
        <p:txBody>
          <a:bodyPr wrap="square" rtlCol="0">
            <a:spAutoFit/>
          </a:bodyPr>
          <a:lstStyle/>
          <a:p>
            <a:r>
              <a:rPr lang="en-US" dirty="0"/>
              <a:t>Viper A</a:t>
            </a:r>
          </a:p>
        </p:txBody>
      </p:sp>
      <p:sp>
        <p:nvSpPr>
          <p:cNvPr id="13" name="TextBox 12">
            <a:extLst>
              <a:ext uri="{FF2B5EF4-FFF2-40B4-BE49-F238E27FC236}">
                <a16:creationId xmlns:a16="http://schemas.microsoft.com/office/drawing/2014/main" id="{44485E50-DD05-6AAE-C7A5-F34A4EF20981}"/>
              </a:ext>
            </a:extLst>
          </p:cNvPr>
          <p:cNvSpPr txBox="1"/>
          <p:nvPr/>
        </p:nvSpPr>
        <p:spPr>
          <a:xfrm>
            <a:off x="7308112" y="3557625"/>
            <a:ext cx="935665" cy="369332"/>
          </a:xfrm>
          <a:prstGeom prst="rect">
            <a:avLst/>
          </a:prstGeom>
          <a:noFill/>
        </p:spPr>
        <p:txBody>
          <a:bodyPr wrap="square">
            <a:spAutoFit/>
          </a:bodyPr>
          <a:lstStyle/>
          <a:p>
            <a:r>
              <a:rPr lang="en-US" dirty="0"/>
              <a:t>Cadre</a:t>
            </a:r>
          </a:p>
        </p:txBody>
      </p:sp>
    </p:spTree>
    <p:extLst>
      <p:ext uri="{BB962C8B-B14F-4D97-AF65-F5344CB8AC3E}">
        <p14:creationId xmlns:p14="http://schemas.microsoft.com/office/powerpoint/2010/main" val="233137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1" presetClass="entr" presetSubtype="0" fill="hold" nodeType="withEffect">
                                  <p:stCondLst>
                                    <p:cond delay="0"/>
                                  </p:stCondLst>
                                  <p:childTnLst>
                                    <p:set>
                                      <p:cBhvr>
                                        <p:cTn id="26" dur="1" fill="hold">
                                          <p:stCondLst>
                                            <p:cond delay="0"/>
                                          </p:stCondLst>
                                        </p:cTn>
                                        <p:tgtEl>
                                          <p:spTgt spid="102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650512" y="2764207"/>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7137340" y="3926957"/>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673395" y="2792805"/>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5096" y="1453014"/>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7D9EAF1-754C-FF7F-DA17-6DC70F06ACB3}"/>
              </a:ext>
            </a:extLst>
          </p:cNvPr>
          <p:cNvSpPr txBox="1"/>
          <p:nvPr/>
        </p:nvSpPr>
        <p:spPr>
          <a:xfrm>
            <a:off x="6018027" y="4720856"/>
            <a:ext cx="4940596" cy="923330"/>
          </a:xfrm>
          <a:prstGeom prst="rect">
            <a:avLst/>
          </a:prstGeom>
          <a:noFill/>
        </p:spPr>
        <p:txBody>
          <a:bodyPr wrap="square" rtlCol="0">
            <a:spAutoFit/>
          </a:bodyPr>
          <a:lstStyle/>
          <a:p>
            <a:pPr marL="285750" indent="-285750">
              <a:buFont typeface="Arial" panose="020B0604020202020204" pitchFamily="34" charset="0"/>
              <a:buChar char="•"/>
            </a:pPr>
            <a:r>
              <a:rPr lang="en-US" dirty="0"/>
              <a:t>Cadre and Viper A establishes communication. </a:t>
            </a:r>
          </a:p>
          <a:p>
            <a:pPr marL="285750" indent="-285750">
              <a:buFont typeface="Arial" panose="020B0604020202020204" pitchFamily="34" charset="0"/>
              <a:buChar char="•"/>
            </a:pPr>
            <a:r>
              <a:rPr lang="en-US" dirty="0"/>
              <a:t>Cadre sends Viper the information on the surrounding environment. </a:t>
            </a:r>
          </a:p>
        </p:txBody>
      </p:sp>
      <p:sp>
        <p:nvSpPr>
          <p:cNvPr id="8" name="TextBox 7">
            <a:extLst>
              <a:ext uri="{FF2B5EF4-FFF2-40B4-BE49-F238E27FC236}">
                <a16:creationId xmlns:a16="http://schemas.microsoft.com/office/drawing/2014/main" id="{37A27BD6-4C81-1F08-55F6-D6B25878D6D0}"/>
              </a:ext>
            </a:extLst>
          </p:cNvPr>
          <p:cNvSpPr txBox="1"/>
          <p:nvPr/>
        </p:nvSpPr>
        <p:spPr>
          <a:xfrm>
            <a:off x="340242" y="2972094"/>
            <a:ext cx="462407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Viper A moves to the edge of the crater. </a:t>
            </a:r>
          </a:p>
          <a:p>
            <a:pPr marL="285750" indent="-285750">
              <a:buFont typeface="Arial" panose="020B0604020202020204" pitchFamily="34" charset="0"/>
              <a:buChar char="•"/>
            </a:pPr>
            <a:r>
              <a:rPr lang="en-US" dirty="0"/>
              <a:t>Viper A surveys the crater 3D geometry. </a:t>
            </a:r>
          </a:p>
          <a:p>
            <a:pPr marL="285750" indent="-285750">
              <a:buFont typeface="Arial" panose="020B0604020202020204" pitchFamily="34" charset="0"/>
              <a:buChar char="•"/>
            </a:pPr>
            <a:r>
              <a:rPr lang="en-US" dirty="0"/>
              <a:t>Viper A sends 3D geometry to Krono (or PINN) for slope regolith friction simulation.</a:t>
            </a:r>
          </a:p>
          <a:p>
            <a:pPr marL="285750" indent="-285750">
              <a:buFont typeface="Arial" panose="020B0604020202020204" pitchFamily="34" charset="0"/>
              <a:buChar char="•"/>
            </a:pPr>
            <a:r>
              <a:rPr lang="en-US" dirty="0"/>
              <a:t>Viper A sends request to LLM for path planning.</a:t>
            </a:r>
          </a:p>
          <a:p>
            <a:pPr marL="285750" indent="-285750">
              <a:buFont typeface="Arial" panose="020B0604020202020204" pitchFamily="34" charset="0"/>
              <a:buChar char="•"/>
            </a:pPr>
            <a:r>
              <a:rPr lang="en-US" dirty="0"/>
              <a:t>Another Viper rover (Viper B) come to assist the rescue operation.</a:t>
            </a:r>
          </a:p>
          <a:p>
            <a:pPr marL="285750" indent="-285750">
              <a:buFont typeface="Arial" panose="020B0604020202020204" pitchFamily="34" charset="0"/>
              <a:buChar char="•"/>
            </a:pPr>
            <a:endParaRPr lang="en-US" dirty="0"/>
          </a:p>
        </p:txBody>
      </p:sp>
      <p:cxnSp>
        <p:nvCxnSpPr>
          <p:cNvPr id="9" name="Straight Arrow Connector 8">
            <a:extLst>
              <a:ext uri="{FF2B5EF4-FFF2-40B4-BE49-F238E27FC236}">
                <a16:creationId xmlns:a16="http://schemas.microsoft.com/office/drawing/2014/main" id="{EB8FE33D-2289-D24B-40AF-F66551E931CE}"/>
              </a:ext>
            </a:extLst>
          </p:cNvPr>
          <p:cNvCxnSpPr/>
          <p:nvPr/>
        </p:nvCxnSpPr>
        <p:spPr>
          <a:xfrm>
            <a:off x="4742121" y="2332074"/>
            <a:ext cx="2261191" cy="1644503"/>
          </a:xfrm>
          <a:prstGeom prst="straightConnector1">
            <a:avLst/>
          </a:prstGeom>
          <a:ln>
            <a:prstDash val="dashDot"/>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0" name="Picture 4" descr="VIPER Moon Rover GIFs on GIPHY - Be Animated">
            <a:extLst>
              <a:ext uri="{FF2B5EF4-FFF2-40B4-BE49-F238E27FC236}">
                <a16:creationId xmlns:a16="http://schemas.microsoft.com/office/drawing/2014/main" id="{A43C96CC-5AAE-4F1E-F88D-98B74742B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242" y="1340723"/>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87A3DD0-C89D-1373-ACB2-4A4008897EB4}"/>
              </a:ext>
            </a:extLst>
          </p:cNvPr>
          <p:cNvSpPr txBox="1"/>
          <p:nvPr/>
        </p:nvSpPr>
        <p:spPr>
          <a:xfrm>
            <a:off x="3650512" y="1172886"/>
            <a:ext cx="1148316" cy="369332"/>
          </a:xfrm>
          <a:prstGeom prst="rect">
            <a:avLst/>
          </a:prstGeom>
          <a:noFill/>
        </p:spPr>
        <p:txBody>
          <a:bodyPr wrap="square" rtlCol="0">
            <a:spAutoFit/>
          </a:bodyPr>
          <a:lstStyle/>
          <a:p>
            <a:r>
              <a:rPr lang="en-US" dirty="0"/>
              <a:t>Viper A</a:t>
            </a:r>
          </a:p>
        </p:txBody>
      </p:sp>
      <p:sp>
        <p:nvSpPr>
          <p:cNvPr id="12" name="TextBox 11">
            <a:extLst>
              <a:ext uri="{FF2B5EF4-FFF2-40B4-BE49-F238E27FC236}">
                <a16:creationId xmlns:a16="http://schemas.microsoft.com/office/drawing/2014/main" id="{E86BF058-6AF3-27C7-6444-334A9F5476F0}"/>
              </a:ext>
            </a:extLst>
          </p:cNvPr>
          <p:cNvSpPr txBox="1"/>
          <p:nvPr/>
        </p:nvSpPr>
        <p:spPr>
          <a:xfrm>
            <a:off x="687618" y="1083682"/>
            <a:ext cx="1148316" cy="369332"/>
          </a:xfrm>
          <a:prstGeom prst="rect">
            <a:avLst/>
          </a:prstGeom>
          <a:noFill/>
        </p:spPr>
        <p:txBody>
          <a:bodyPr wrap="square" rtlCol="0">
            <a:spAutoFit/>
          </a:bodyPr>
          <a:lstStyle/>
          <a:p>
            <a:r>
              <a:rPr lang="en-US" dirty="0"/>
              <a:t>Viper B</a:t>
            </a:r>
          </a:p>
        </p:txBody>
      </p:sp>
      <p:sp>
        <p:nvSpPr>
          <p:cNvPr id="13" name="TextBox 12">
            <a:extLst>
              <a:ext uri="{FF2B5EF4-FFF2-40B4-BE49-F238E27FC236}">
                <a16:creationId xmlns:a16="http://schemas.microsoft.com/office/drawing/2014/main" id="{2C6C3F80-CB29-555A-0157-0FBACCDB4EEC}"/>
              </a:ext>
            </a:extLst>
          </p:cNvPr>
          <p:cNvSpPr txBox="1"/>
          <p:nvPr/>
        </p:nvSpPr>
        <p:spPr>
          <a:xfrm>
            <a:off x="7308112" y="3557625"/>
            <a:ext cx="935665" cy="369332"/>
          </a:xfrm>
          <a:prstGeom prst="rect">
            <a:avLst/>
          </a:prstGeom>
          <a:noFill/>
        </p:spPr>
        <p:txBody>
          <a:bodyPr wrap="square">
            <a:spAutoFit/>
          </a:bodyPr>
          <a:lstStyle/>
          <a:p>
            <a:r>
              <a:rPr lang="en-US" dirty="0"/>
              <a:t>Cadre</a:t>
            </a:r>
          </a:p>
        </p:txBody>
      </p:sp>
      <p:sp>
        <p:nvSpPr>
          <p:cNvPr id="14" name="Freeform 13">
            <a:extLst>
              <a:ext uri="{FF2B5EF4-FFF2-40B4-BE49-F238E27FC236}">
                <a16:creationId xmlns:a16="http://schemas.microsoft.com/office/drawing/2014/main" id="{0EB2D712-2494-0A9D-7F6B-B14B9E9228AA}"/>
              </a:ext>
            </a:extLst>
          </p:cNvPr>
          <p:cNvSpPr/>
          <p:nvPr/>
        </p:nvSpPr>
        <p:spPr>
          <a:xfrm>
            <a:off x="5463988" y="1967374"/>
            <a:ext cx="1264024" cy="1617982"/>
          </a:xfrm>
          <a:custGeom>
            <a:avLst/>
            <a:gdLst>
              <a:gd name="connsiteX0" fmla="*/ 0 w 1264024"/>
              <a:gd name="connsiteY0" fmla="*/ 91741 h 1617982"/>
              <a:gd name="connsiteX1" fmla="*/ 363071 w 1264024"/>
              <a:gd name="connsiteY1" fmla="*/ 4335 h 1617982"/>
              <a:gd name="connsiteX2" fmla="*/ 517712 w 1264024"/>
              <a:gd name="connsiteY2" fmla="*/ 212765 h 1617982"/>
              <a:gd name="connsiteX3" fmla="*/ 403412 w 1264024"/>
              <a:gd name="connsiteY3" fmla="*/ 555665 h 1617982"/>
              <a:gd name="connsiteX4" fmla="*/ 558053 w 1264024"/>
              <a:gd name="connsiteY4" fmla="*/ 831329 h 1617982"/>
              <a:gd name="connsiteX5" fmla="*/ 1095936 w 1264024"/>
              <a:gd name="connsiteY5" fmla="*/ 952353 h 1617982"/>
              <a:gd name="connsiteX6" fmla="*/ 1169895 w 1264024"/>
              <a:gd name="connsiteY6" fmla="*/ 1436447 h 1617982"/>
              <a:gd name="connsiteX7" fmla="*/ 1264024 w 1264024"/>
              <a:gd name="connsiteY7" fmla="*/ 1617982 h 1617982"/>
              <a:gd name="connsiteX8" fmla="*/ 1264024 w 1264024"/>
              <a:gd name="connsiteY8" fmla="*/ 1617982 h 161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64024" h="1617982">
                <a:moveTo>
                  <a:pt x="0" y="91741"/>
                </a:moveTo>
                <a:cubicBezTo>
                  <a:pt x="138393" y="37952"/>
                  <a:pt x="276786" y="-15836"/>
                  <a:pt x="363071" y="4335"/>
                </a:cubicBezTo>
                <a:cubicBezTo>
                  <a:pt x="449356" y="24506"/>
                  <a:pt x="510989" y="120877"/>
                  <a:pt x="517712" y="212765"/>
                </a:cubicBezTo>
                <a:cubicBezTo>
                  <a:pt x="524436" y="304653"/>
                  <a:pt x="396689" y="452571"/>
                  <a:pt x="403412" y="555665"/>
                </a:cubicBezTo>
                <a:cubicBezTo>
                  <a:pt x="410135" y="658759"/>
                  <a:pt x="442632" y="765214"/>
                  <a:pt x="558053" y="831329"/>
                </a:cubicBezTo>
                <a:cubicBezTo>
                  <a:pt x="673474" y="897444"/>
                  <a:pt x="993962" y="851500"/>
                  <a:pt x="1095936" y="952353"/>
                </a:cubicBezTo>
                <a:cubicBezTo>
                  <a:pt x="1197910" y="1053206"/>
                  <a:pt x="1141880" y="1325509"/>
                  <a:pt x="1169895" y="1436447"/>
                </a:cubicBezTo>
                <a:cubicBezTo>
                  <a:pt x="1197910" y="1547385"/>
                  <a:pt x="1264024" y="1617982"/>
                  <a:pt x="1264024" y="1617982"/>
                </a:cubicBezTo>
                <a:lnTo>
                  <a:pt x="1264024" y="1617982"/>
                </a:lnTo>
              </a:path>
            </a:pathLst>
          </a:custGeom>
          <a:noFill/>
          <a:ln>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9962207-DD32-619E-14BA-7169BA29F797}"/>
              </a:ext>
            </a:extLst>
          </p:cNvPr>
          <p:cNvSpPr txBox="1"/>
          <p:nvPr/>
        </p:nvSpPr>
        <p:spPr>
          <a:xfrm>
            <a:off x="6009690" y="2233561"/>
            <a:ext cx="1149359" cy="369332"/>
          </a:xfrm>
          <a:prstGeom prst="rect">
            <a:avLst/>
          </a:prstGeom>
          <a:noFill/>
        </p:spPr>
        <p:txBody>
          <a:bodyPr wrap="square" rtlCol="0">
            <a:spAutoFit/>
          </a:bodyPr>
          <a:lstStyle/>
          <a:p>
            <a:r>
              <a:rPr lang="en-US" dirty="0"/>
              <a:t>Path Plan</a:t>
            </a:r>
          </a:p>
        </p:txBody>
      </p:sp>
    </p:spTree>
    <p:extLst>
      <p:ext uri="{BB962C8B-B14F-4D97-AF65-F5344CB8AC3E}">
        <p14:creationId xmlns:p14="http://schemas.microsoft.com/office/powerpoint/2010/main" val="1347015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 calcmode="lin" valueType="num">
                                      <p:cBhvr additive="base">
                                        <p:cTn id="1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7">
                                            <p:txEl>
                                              <p:pRg st="0" end="0"/>
                                            </p:txEl>
                                          </p:spTgt>
                                        </p:tgtEl>
                                        <p:attrNameLst>
                                          <p:attrName>ppt_y</p:attrName>
                                        </p:attrNameLst>
                                      </p:cBhvr>
                                      <p:tavLst>
                                        <p:tav tm="0">
                                          <p:val>
                                            <p:strVal val="1+#ppt_h/2"/>
                                          </p:val>
                                        </p:tav>
                                        <p:tav tm="100000">
                                          <p:val>
                                            <p:strVal val="#ppt_y"/>
                                          </p:val>
                                        </p:tav>
                                      </p:tavLst>
                                    </p:anim>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1" end="1"/>
                                            </p:txEl>
                                          </p:spTgt>
                                        </p:tgtEl>
                                        <p:attrNameLst>
                                          <p:attrName>style.visibility</p:attrName>
                                        </p:attrNameLst>
                                      </p:cBhvr>
                                      <p:to>
                                        <p:strVal val="visible"/>
                                      </p:to>
                                    </p:set>
                                    <p:anim calcmode="lin" valueType="num">
                                      <p:cBhvr additive="base">
                                        <p:cTn id="25"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1" end="1"/>
                                            </p:txEl>
                                          </p:spTgt>
                                        </p:tgtEl>
                                        <p:attrNameLst>
                                          <p:attrName>style.visibility</p:attrName>
                                        </p:attrNameLst>
                                      </p:cBhvr>
                                      <p:to>
                                        <p:strVal val="visible"/>
                                      </p:to>
                                    </p:set>
                                    <p:anim calcmode="lin" valueType="num">
                                      <p:cBhvr additive="base">
                                        <p:cTn id="3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2" end="2"/>
                                            </p:txEl>
                                          </p:spTgt>
                                        </p:tgtEl>
                                        <p:attrNameLst>
                                          <p:attrName>style.visibility</p:attrName>
                                        </p:attrNameLst>
                                      </p:cBhvr>
                                      <p:to>
                                        <p:strVal val="visible"/>
                                      </p:to>
                                    </p:set>
                                    <p:anim calcmode="lin" valueType="num">
                                      <p:cBhvr additive="base">
                                        <p:cTn id="37"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3" end="3"/>
                                            </p:txEl>
                                          </p:spTgt>
                                        </p:tgtEl>
                                        <p:attrNameLst>
                                          <p:attrName>style.visibility</p:attrName>
                                        </p:attrNameLst>
                                      </p:cBhvr>
                                      <p:to>
                                        <p:strVal val="visible"/>
                                      </p:to>
                                    </p:set>
                                    <p:anim calcmode="lin" valueType="num">
                                      <p:cBhvr additive="base">
                                        <p:cTn id="43"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8">
                                            <p:txEl>
                                              <p:pRg st="4" end="4"/>
                                            </p:txEl>
                                          </p:spTgt>
                                        </p:tgtEl>
                                        <p:attrNameLst>
                                          <p:attrName>style.visibility</p:attrName>
                                        </p:attrNameLst>
                                      </p:cBhvr>
                                      <p:to>
                                        <p:strVal val="visible"/>
                                      </p:to>
                                    </p:set>
                                    <p:anim calcmode="lin" valueType="num">
                                      <p:cBhvr additive="base">
                                        <p:cTn id="55"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4" end="4"/>
                                            </p:txEl>
                                          </p:spTgt>
                                        </p:tgtEl>
                                        <p:attrNameLst>
                                          <p:attrName>ppt_y</p:attrName>
                                        </p:attrNameLst>
                                      </p:cBhvr>
                                      <p:tavLst>
                                        <p:tav tm="0">
                                          <p:val>
                                            <p:strVal val="1+#ppt_h/2"/>
                                          </p:val>
                                        </p:tav>
                                        <p:tav tm="100000">
                                          <p:val>
                                            <p:strVal val="#ppt_y"/>
                                          </p:val>
                                        </p:tav>
                                      </p:tavLst>
                                    </p:anim>
                                  </p:childTnLst>
                                </p:cTn>
                              </p:par>
                              <p:par>
                                <p:cTn id="57" presetID="1" presetClass="entr" presetSubtype="0" fill="hold" nodeType="withEffect">
                                  <p:stCondLst>
                                    <p:cond delay="0"/>
                                  </p:stCondLst>
                                  <p:childTnLst>
                                    <p:set>
                                      <p:cBhvr>
                                        <p:cTn id="58" dur="1" fill="hold">
                                          <p:stCondLst>
                                            <p:cond delay="0"/>
                                          </p:stCondLst>
                                        </p:cTn>
                                        <p:tgtEl>
                                          <p:spTgt spid="10"/>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4" grpId="0" animBg="1"/>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650512" y="2764207"/>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7137340" y="3926957"/>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673395" y="2792805"/>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2205" y="2728765"/>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7A27BD6-4C81-1F08-55F6-D6B25878D6D0}"/>
              </a:ext>
            </a:extLst>
          </p:cNvPr>
          <p:cNvSpPr txBox="1"/>
          <p:nvPr/>
        </p:nvSpPr>
        <p:spPr>
          <a:xfrm>
            <a:off x="340242" y="2972094"/>
            <a:ext cx="4624070" cy="2862322"/>
          </a:xfrm>
          <a:prstGeom prst="rect">
            <a:avLst/>
          </a:prstGeom>
          <a:noFill/>
        </p:spPr>
        <p:txBody>
          <a:bodyPr wrap="square" rtlCol="0">
            <a:spAutoFit/>
          </a:bodyPr>
          <a:lstStyle/>
          <a:p>
            <a:pPr marL="285750" indent="-285750">
              <a:buFont typeface="Arial" panose="020B0604020202020204" pitchFamily="34" charset="0"/>
              <a:buChar char="•"/>
            </a:pPr>
            <a:r>
              <a:rPr lang="en-US" dirty="0"/>
              <a:t>Viper A moves down to the crater. </a:t>
            </a:r>
          </a:p>
          <a:p>
            <a:pPr marL="285750" indent="-285750">
              <a:buFont typeface="Arial" panose="020B0604020202020204" pitchFamily="34" charset="0"/>
              <a:buChar char="•"/>
            </a:pPr>
            <a:r>
              <a:rPr lang="en-US" dirty="0"/>
              <a:t>Viper B moves to the edge to establish a communication relay.</a:t>
            </a:r>
          </a:p>
          <a:p>
            <a:pPr marL="285750" indent="-285750">
              <a:buFont typeface="Arial" panose="020B0604020202020204" pitchFamily="34" charset="0"/>
              <a:buChar char="•"/>
            </a:pPr>
            <a:r>
              <a:rPr lang="en-US" dirty="0"/>
              <a:t>Viper A uses vision to survey the local area. </a:t>
            </a:r>
          </a:p>
          <a:p>
            <a:pPr marL="285750" indent="-285750">
              <a:buFont typeface="Arial" panose="020B0604020202020204" pitchFamily="34" charset="0"/>
              <a:buChar char="•"/>
            </a:pPr>
            <a:r>
              <a:rPr lang="en-US" dirty="0"/>
              <a:t>Viper A sends 3D geometry and images to Viper B for LLM to provide angle of contact with Cadre.</a:t>
            </a:r>
          </a:p>
          <a:p>
            <a:pPr marL="285750" indent="-285750">
              <a:buFont typeface="Arial" panose="020B0604020202020204" pitchFamily="34" charset="0"/>
              <a:buChar char="•"/>
            </a:pPr>
            <a:r>
              <a:rPr lang="en-US" dirty="0"/>
              <a:t>Viper B relays the best angle of push and path plan to Viper A.</a:t>
            </a:r>
          </a:p>
          <a:p>
            <a:pPr marL="285750" indent="-285750">
              <a:buFont typeface="Arial" panose="020B0604020202020204" pitchFamily="34" charset="0"/>
              <a:buChar char="•"/>
            </a:pPr>
            <a:endParaRPr lang="en-US" dirty="0"/>
          </a:p>
        </p:txBody>
      </p:sp>
      <p:pic>
        <p:nvPicPr>
          <p:cNvPr id="10" name="Picture 4" descr="VIPER Moon Rover GIFs on GIPHY - Be Animated">
            <a:extLst>
              <a:ext uri="{FF2B5EF4-FFF2-40B4-BE49-F238E27FC236}">
                <a16:creationId xmlns:a16="http://schemas.microsoft.com/office/drawing/2014/main" id="{A43C96CC-5AAE-4F1E-F88D-98B74742B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7162" y="1328450"/>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87A3DD0-C89D-1373-ACB2-4A4008897EB4}"/>
              </a:ext>
            </a:extLst>
          </p:cNvPr>
          <p:cNvSpPr txBox="1"/>
          <p:nvPr/>
        </p:nvSpPr>
        <p:spPr>
          <a:xfrm>
            <a:off x="3650512" y="1172886"/>
            <a:ext cx="1148316" cy="369332"/>
          </a:xfrm>
          <a:prstGeom prst="rect">
            <a:avLst/>
          </a:prstGeom>
          <a:noFill/>
        </p:spPr>
        <p:txBody>
          <a:bodyPr wrap="square" rtlCol="0">
            <a:spAutoFit/>
          </a:bodyPr>
          <a:lstStyle/>
          <a:p>
            <a:r>
              <a:rPr lang="en-US" dirty="0"/>
              <a:t>Viper B</a:t>
            </a:r>
          </a:p>
        </p:txBody>
      </p:sp>
      <p:sp>
        <p:nvSpPr>
          <p:cNvPr id="12" name="TextBox 11">
            <a:extLst>
              <a:ext uri="{FF2B5EF4-FFF2-40B4-BE49-F238E27FC236}">
                <a16:creationId xmlns:a16="http://schemas.microsoft.com/office/drawing/2014/main" id="{E86BF058-6AF3-27C7-6444-334A9F5476F0}"/>
              </a:ext>
            </a:extLst>
          </p:cNvPr>
          <p:cNvSpPr txBox="1"/>
          <p:nvPr/>
        </p:nvSpPr>
        <p:spPr>
          <a:xfrm>
            <a:off x="5600389" y="2458777"/>
            <a:ext cx="1148316" cy="369332"/>
          </a:xfrm>
          <a:prstGeom prst="rect">
            <a:avLst/>
          </a:prstGeom>
          <a:noFill/>
        </p:spPr>
        <p:txBody>
          <a:bodyPr wrap="square" rtlCol="0">
            <a:spAutoFit/>
          </a:bodyPr>
          <a:lstStyle/>
          <a:p>
            <a:r>
              <a:rPr lang="en-US" dirty="0"/>
              <a:t>Viper A</a:t>
            </a:r>
          </a:p>
        </p:txBody>
      </p:sp>
      <p:sp>
        <p:nvSpPr>
          <p:cNvPr id="13" name="TextBox 12">
            <a:extLst>
              <a:ext uri="{FF2B5EF4-FFF2-40B4-BE49-F238E27FC236}">
                <a16:creationId xmlns:a16="http://schemas.microsoft.com/office/drawing/2014/main" id="{2C6C3F80-CB29-555A-0157-0FBACCDB4EEC}"/>
              </a:ext>
            </a:extLst>
          </p:cNvPr>
          <p:cNvSpPr txBox="1"/>
          <p:nvPr/>
        </p:nvSpPr>
        <p:spPr>
          <a:xfrm>
            <a:off x="7308112" y="3557625"/>
            <a:ext cx="935665" cy="369332"/>
          </a:xfrm>
          <a:prstGeom prst="rect">
            <a:avLst/>
          </a:prstGeom>
          <a:noFill/>
        </p:spPr>
        <p:txBody>
          <a:bodyPr wrap="square">
            <a:spAutoFit/>
          </a:bodyPr>
          <a:lstStyle/>
          <a:p>
            <a:r>
              <a:rPr lang="en-US" dirty="0"/>
              <a:t>Cadre</a:t>
            </a:r>
          </a:p>
        </p:txBody>
      </p:sp>
      <p:sp>
        <p:nvSpPr>
          <p:cNvPr id="3" name="Freeform 2">
            <a:extLst>
              <a:ext uri="{FF2B5EF4-FFF2-40B4-BE49-F238E27FC236}">
                <a16:creationId xmlns:a16="http://schemas.microsoft.com/office/drawing/2014/main" id="{98FA96E7-F63C-FD10-B99B-04BDC5DD5157}"/>
              </a:ext>
            </a:extLst>
          </p:cNvPr>
          <p:cNvSpPr/>
          <p:nvPr/>
        </p:nvSpPr>
        <p:spPr>
          <a:xfrm>
            <a:off x="7039535" y="1768288"/>
            <a:ext cx="2480983" cy="1015253"/>
          </a:xfrm>
          <a:custGeom>
            <a:avLst/>
            <a:gdLst>
              <a:gd name="connsiteX0" fmla="*/ 0 w 2480983"/>
              <a:gd name="connsiteY0" fmla="*/ 1015253 h 1015253"/>
              <a:gd name="connsiteX1" fmla="*/ 295836 w 2480983"/>
              <a:gd name="connsiteY1" fmla="*/ 625288 h 1015253"/>
              <a:gd name="connsiteX2" fmla="*/ 894230 w 2480983"/>
              <a:gd name="connsiteY2" fmla="*/ 773206 h 1015253"/>
              <a:gd name="connsiteX3" fmla="*/ 1358153 w 2480983"/>
              <a:gd name="connsiteY3" fmla="*/ 571500 h 1015253"/>
              <a:gd name="connsiteX4" fmla="*/ 1647265 w 2480983"/>
              <a:gd name="connsiteY4" fmla="*/ 235324 h 1015253"/>
              <a:gd name="connsiteX5" fmla="*/ 2111189 w 2480983"/>
              <a:gd name="connsiteY5" fmla="*/ 437030 h 1015253"/>
              <a:gd name="connsiteX6" fmla="*/ 2480983 w 2480983"/>
              <a:gd name="connsiteY6" fmla="*/ 0 h 101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0983" h="1015253">
                <a:moveTo>
                  <a:pt x="0" y="1015253"/>
                </a:moveTo>
                <a:cubicBezTo>
                  <a:pt x="73399" y="840441"/>
                  <a:pt x="146798" y="665629"/>
                  <a:pt x="295836" y="625288"/>
                </a:cubicBezTo>
                <a:cubicBezTo>
                  <a:pt x="444874" y="584947"/>
                  <a:pt x="717177" y="782171"/>
                  <a:pt x="894230" y="773206"/>
                </a:cubicBezTo>
                <a:cubicBezTo>
                  <a:pt x="1071283" y="764241"/>
                  <a:pt x="1232647" y="661147"/>
                  <a:pt x="1358153" y="571500"/>
                </a:cubicBezTo>
                <a:cubicBezTo>
                  <a:pt x="1483659" y="481853"/>
                  <a:pt x="1521759" y="257736"/>
                  <a:pt x="1647265" y="235324"/>
                </a:cubicBezTo>
                <a:cubicBezTo>
                  <a:pt x="1772771" y="212912"/>
                  <a:pt x="1972236" y="476251"/>
                  <a:pt x="2111189" y="437030"/>
                </a:cubicBezTo>
                <a:cubicBezTo>
                  <a:pt x="2250142" y="397809"/>
                  <a:pt x="2365562" y="198904"/>
                  <a:pt x="2480983" y="0"/>
                </a:cubicBezTo>
              </a:path>
            </a:pathLst>
          </a:custGeom>
          <a:noFill/>
          <a:ln>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DBC8A60-3777-92F4-C57D-975CC7776956}"/>
              </a:ext>
            </a:extLst>
          </p:cNvPr>
          <p:cNvSpPr txBox="1"/>
          <p:nvPr/>
        </p:nvSpPr>
        <p:spPr>
          <a:xfrm>
            <a:off x="7573925" y="1768288"/>
            <a:ext cx="1274239" cy="369332"/>
          </a:xfrm>
          <a:prstGeom prst="rect">
            <a:avLst/>
          </a:prstGeom>
          <a:noFill/>
        </p:spPr>
        <p:txBody>
          <a:bodyPr wrap="square" rtlCol="0">
            <a:spAutoFit/>
          </a:bodyPr>
          <a:lstStyle/>
          <a:p>
            <a:r>
              <a:rPr lang="en-US" dirty="0"/>
              <a:t>Path Plan</a:t>
            </a:r>
          </a:p>
        </p:txBody>
      </p:sp>
      <p:cxnSp>
        <p:nvCxnSpPr>
          <p:cNvPr id="16" name="Straight Arrow Connector 15">
            <a:extLst>
              <a:ext uri="{FF2B5EF4-FFF2-40B4-BE49-F238E27FC236}">
                <a16:creationId xmlns:a16="http://schemas.microsoft.com/office/drawing/2014/main" id="{F6193649-D9B0-E27D-3B40-FE35E3268296}"/>
              </a:ext>
            </a:extLst>
          </p:cNvPr>
          <p:cNvCxnSpPr>
            <a:stCxn id="10" idx="3"/>
          </p:cNvCxnSpPr>
          <p:nvPr/>
        </p:nvCxnSpPr>
        <p:spPr>
          <a:xfrm>
            <a:off x="4342854" y="2121167"/>
            <a:ext cx="1257535" cy="1220427"/>
          </a:xfrm>
          <a:prstGeom prst="straightConnector1">
            <a:avLst/>
          </a:prstGeom>
          <a:ln>
            <a:prstDash val="dashDot"/>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1073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 calcmode="lin" valueType="num">
                                      <p:cBhvr additive="base">
                                        <p:cTn id="17"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8">
                                            <p:txEl>
                                              <p:pRg st="1" end="1"/>
                                            </p:txEl>
                                          </p:spTgt>
                                        </p:tgtEl>
                                        <p:attrNameLst>
                                          <p:attrName>ppt_y</p:attrName>
                                        </p:attrNameLst>
                                      </p:cBhvr>
                                      <p:tavLst>
                                        <p:tav tm="0">
                                          <p:val>
                                            <p:strVal val="1+#ppt_h/2"/>
                                          </p:val>
                                        </p:tav>
                                        <p:tav tm="100000">
                                          <p:val>
                                            <p:strVal val="#ppt_y"/>
                                          </p:val>
                                        </p:tav>
                                      </p:tavLst>
                                    </p:anim>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
                                            <p:txEl>
                                              <p:pRg st="2" end="2"/>
                                            </p:txEl>
                                          </p:spTgt>
                                        </p:tgtEl>
                                        <p:attrNameLst>
                                          <p:attrName>style.visibility</p:attrName>
                                        </p:attrNameLst>
                                      </p:cBhvr>
                                      <p:to>
                                        <p:strVal val="visible"/>
                                      </p:to>
                                    </p:set>
                                    <p:anim calcmode="lin" valueType="num">
                                      <p:cBhvr additive="base">
                                        <p:cTn id="2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8">
                                            <p:txEl>
                                              <p:pRg st="3" end="3"/>
                                            </p:txEl>
                                          </p:spTgt>
                                        </p:tgtEl>
                                        <p:attrNameLst>
                                          <p:attrName>style.visibility</p:attrName>
                                        </p:attrNameLst>
                                      </p:cBhvr>
                                      <p:to>
                                        <p:strVal val="visible"/>
                                      </p:to>
                                    </p:set>
                                    <p:anim calcmode="lin" valueType="num">
                                      <p:cBhvr additive="base">
                                        <p:cTn id="3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8">
                                            <p:txEl>
                                              <p:pRg st="4" end="4"/>
                                            </p:txEl>
                                          </p:spTgt>
                                        </p:tgtEl>
                                        <p:attrNameLst>
                                          <p:attrName>style.visibility</p:attrName>
                                        </p:attrNameLst>
                                      </p:cBhvr>
                                      <p:to>
                                        <p:strVal val="visible"/>
                                      </p:to>
                                    </p:set>
                                    <p:anim calcmode="lin" valueType="num">
                                      <p:cBhvr additive="base">
                                        <p:cTn id="4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8">
                                            <p:txEl>
                                              <p:pRg st="4" end="4"/>
                                            </p:txEl>
                                          </p:spTgt>
                                        </p:tgtEl>
                                        <p:attrNameLst>
                                          <p:attrName>ppt_y</p:attrName>
                                        </p:attrNameLst>
                                      </p:cBhvr>
                                      <p:tavLst>
                                        <p:tav tm="0">
                                          <p:val>
                                            <p:strVal val="1+#ppt_h/2"/>
                                          </p:val>
                                        </p:tav>
                                        <p:tav tm="100000">
                                          <p:val>
                                            <p:strVal val="#ppt_y"/>
                                          </p:val>
                                        </p:tav>
                                      </p:tavLst>
                                    </p:anim>
                                  </p:childTnLst>
                                </p:cTn>
                              </p:par>
                              <p:par>
                                <p:cTn id="43" presetID="1" presetClass="entr" presetSubtype="0" fill="hold" grpId="0" nodeType="withEffect">
                                  <p:stCondLst>
                                    <p:cond delay="0"/>
                                  </p:stCondLst>
                                  <p:childTnLst>
                                    <p:set>
                                      <p:cBhvr>
                                        <p:cTn id="44" dur="1" fill="hold">
                                          <p:stCondLst>
                                            <p:cond delay="0"/>
                                          </p:stCondLst>
                                        </p:cTn>
                                        <p:tgtEl>
                                          <p:spTgt spid="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3" grpId="0" animBg="1"/>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650512" y="2764207"/>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8436943" y="3438906"/>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673395" y="2792805"/>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9257" y="2764207"/>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7A27BD6-4C81-1F08-55F6-D6B25878D6D0}"/>
              </a:ext>
            </a:extLst>
          </p:cNvPr>
          <p:cNvSpPr txBox="1"/>
          <p:nvPr/>
        </p:nvSpPr>
        <p:spPr>
          <a:xfrm>
            <a:off x="340242" y="2972094"/>
            <a:ext cx="462407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Viper A moves to the back side of Cadre. </a:t>
            </a:r>
          </a:p>
          <a:p>
            <a:pPr marL="285750" indent="-285750">
              <a:buFont typeface="Arial" panose="020B0604020202020204" pitchFamily="34" charset="0"/>
              <a:buChar char="•"/>
            </a:pPr>
            <a:r>
              <a:rPr lang="en-US" dirty="0"/>
              <a:t>Cadre gives away control to Viper A</a:t>
            </a:r>
          </a:p>
          <a:p>
            <a:pPr marL="285750" indent="-285750">
              <a:buFont typeface="Arial" panose="020B0604020202020204" pitchFamily="34" charset="0"/>
              <a:buChar char="•"/>
            </a:pPr>
            <a:r>
              <a:rPr lang="en-US" dirty="0"/>
              <a:t>Viper A slowly contacts the back of Cadre.</a:t>
            </a:r>
          </a:p>
          <a:p>
            <a:pPr marL="285750" indent="-285750">
              <a:buFont typeface="Arial" panose="020B0604020202020204" pitchFamily="34" charset="0"/>
              <a:buChar char="•"/>
            </a:pPr>
            <a:r>
              <a:rPr lang="en-US" dirty="0"/>
              <a:t>Viper A instructs Cadre to steer its wheels to the planned direction. </a:t>
            </a:r>
          </a:p>
          <a:p>
            <a:pPr marL="285750" indent="-285750">
              <a:buFont typeface="Arial" panose="020B0604020202020204" pitchFamily="34" charset="0"/>
              <a:buChar char="•"/>
            </a:pPr>
            <a:r>
              <a:rPr lang="en-US" dirty="0"/>
              <a:t>Viper A starts pushing Cadre.</a:t>
            </a:r>
          </a:p>
          <a:p>
            <a:pPr marL="285750" indent="-285750">
              <a:buFont typeface="Arial" panose="020B0604020202020204" pitchFamily="34" charset="0"/>
              <a:buChar char="•"/>
            </a:pPr>
            <a:endParaRPr lang="en-US" dirty="0"/>
          </a:p>
        </p:txBody>
      </p:sp>
      <p:pic>
        <p:nvPicPr>
          <p:cNvPr id="10" name="Picture 4" descr="VIPER Moon Rover GIFs on GIPHY - Be Animated">
            <a:extLst>
              <a:ext uri="{FF2B5EF4-FFF2-40B4-BE49-F238E27FC236}">
                <a16:creationId xmlns:a16="http://schemas.microsoft.com/office/drawing/2014/main" id="{A43C96CC-5AAE-4F1E-F88D-98B74742B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7162" y="1328450"/>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87A3DD0-C89D-1373-ACB2-4A4008897EB4}"/>
              </a:ext>
            </a:extLst>
          </p:cNvPr>
          <p:cNvSpPr txBox="1"/>
          <p:nvPr/>
        </p:nvSpPr>
        <p:spPr>
          <a:xfrm>
            <a:off x="3650512" y="1172886"/>
            <a:ext cx="1148316" cy="369332"/>
          </a:xfrm>
          <a:prstGeom prst="rect">
            <a:avLst/>
          </a:prstGeom>
          <a:noFill/>
        </p:spPr>
        <p:txBody>
          <a:bodyPr wrap="square" rtlCol="0">
            <a:spAutoFit/>
          </a:bodyPr>
          <a:lstStyle/>
          <a:p>
            <a:r>
              <a:rPr lang="en-US" dirty="0"/>
              <a:t>Viper B</a:t>
            </a:r>
          </a:p>
        </p:txBody>
      </p:sp>
      <p:sp>
        <p:nvSpPr>
          <p:cNvPr id="12" name="TextBox 11">
            <a:extLst>
              <a:ext uri="{FF2B5EF4-FFF2-40B4-BE49-F238E27FC236}">
                <a16:creationId xmlns:a16="http://schemas.microsoft.com/office/drawing/2014/main" id="{E86BF058-6AF3-27C7-6444-334A9F5476F0}"/>
              </a:ext>
            </a:extLst>
          </p:cNvPr>
          <p:cNvSpPr txBox="1"/>
          <p:nvPr/>
        </p:nvSpPr>
        <p:spPr>
          <a:xfrm>
            <a:off x="7138079" y="2844981"/>
            <a:ext cx="1148316" cy="369332"/>
          </a:xfrm>
          <a:prstGeom prst="rect">
            <a:avLst/>
          </a:prstGeom>
          <a:noFill/>
        </p:spPr>
        <p:txBody>
          <a:bodyPr wrap="square" rtlCol="0">
            <a:spAutoFit/>
          </a:bodyPr>
          <a:lstStyle/>
          <a:p>
            <a:r>
              <a:rPr lang="en-US" dirty="0"/>
              <a:t>Viper A</a:t>
            </a:r>
          </a:p>
        </p:txBody>
      </p:sp>
      <p:sp>
        <p:nvSpPr>
          <p:cNvPr id="13" name="TextBox 12">
            <a:extLst>
              <a:ext uri="{FF2B5EF4-FFF2-40B4-BE49-F238E27FC236}">
                <a16:creationId xmlns:a16="http://schemas.microsoft.com/office/drawing/2014/main" id="{2C6C3F80-CB29-555A-0157-0FBACCDB4EEC}"/>
              </a:ext>
            </a:extLst>
          </p:cNvPr>
          <p:cNvSpPr txBox="1"/>
          <p:nvPr/>
        </p:nvSpPr>
        <p:spPr>
          <a:xfrm>
            <a:off x="8274582" y="3107881"/>
            <a:ext cx="935665" cy="369332"/>
          </a:xfrm>
          <a:prstGeom prst="rect">
            <a:avLst/>
          </a:prstGeom>
          <a:noFill/>
        </p:spPr>
        <p:txBody>
          <a:bodyPr wrap="square">
            <a:spAutoFit/>
          </a:bodyPr>
          <a:lstStyle/>
          <a:p>
            <a:r>
              <a:rPr lang="en-US" dirty="0"/>
              <a:t>Cadre</a:t>
            </a:r>
          </a:p>
        </p:txBody>
      </p:sp>
      <p:sp>
        <p:nvSpPr>
          <p:cNvPr id="3" name="Freeform 2">
            <a:extLst>
              <a:ext uri="{FF2B5EF4-FFF2-40B4-BE49-F238E27FC236}">
                <a16:creationId xmlns:a16="http://schemas.microsoft.com/office/drawing/2014/main" id="{507070F1-7687-7BCF-0D02-6A5A3121F233}"/>
              </a:ext>
            </a:extLst>
          </p:cNvPr>
          <p:cNvSpPr/>
          <p:nvPr/>
        </p:nvSpPr>
        <p:spPr>
          <a:xfrm>
            <a:off x="7039535" y="1768288"/>
            <a:ext cx="2480983" cy="1015253"/>
          </a:xfrm>
          <a:custGeom>
            <a:avLst/>
            <a:gdLst>
              <a:gd name="connsiteX0" fmla="*/ 0 w 2480983"/>
              <a:gd name="connsiteY0" fmla="*/ 1015253 h 1015253"/>
              <a:gd name="connsiteX1" fmla="*/ 295836 w 2480983"/>
              <a:gd name="connsiteY1" fmla="*/ 625288 h 1015253"/>
              <a:gd name="connsiteX2" fmla="*/ 894230 w 2480983"/>
              <a:gd name="connsiteY2" fmla="*/ 773206 h 1015253"/>
              <a:gd name="connsiteX3" fmla="*/ 1358153 w 2480983"/>
              <a:gd name="connsiteY3" fmla="*/ 571500 h 1015253"/>
              <a:gd name="connsiteX4" fmla="*/ 1647265 w 2480983"/>
              <a:gd name="connsiteY4" fmla="*/ 235324 h 1015253"/>
              <a:gd name="connsiteX5" fmla="*/ 2111189 w 2480983"/>
              <a:gd name="connsiteY5" fmla="*/ 437030 h 1015253"/>
              <a:gd name="connsiteX6" fmla="*/ 2480983 w 2480983"/>
              <a:gd name="connsiteY6" fmla="*/ 0 h 101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0983" h="1015253">
                <a:moveTo>
                  <a:pt x="0" y="1015253"/>
                </a:moveTo>
                <a:cubicBezTo>
                  <a:pt x="73399" y="840441"/>
                  <a:pt x="146798" y="665629"/>
                  <a:pt x="295836" y="625288"/>
                </a:cubicBezTo>
                <a:cubicBezTo>
                  <a:pt x="444874" y="584947"/>
                  <a:pt x="717177" y="782171"/>
                  <a:pt x="894230" y="773206"/>
                </a:cubicBezTo>
                <a:cubicBezTo>
                  <a:pt x="1071283" y="764241"/>
                  <a:pt x="1232647" y="661147"/>
                  <a:pt x="1358153" y="571500"/>
                </a:cubicBezTo>
                <a:cubicBezTo>
                  <a:pt x="1483659" y="481853"/>
                  <a:pt x="1521759" y="257736"/>
                  <a:pt x="1647265" y="235324"/>
                </a:cubicBezTo>
                <a:cubicBezTo>
                  <a:pt x="1772771" y="212912"/>
                  <a:pt x="1972236" y="476251"/>
                  <a:pt x="2111189" y="437030"/>
                </a:cubicBezTo>
                <a:cubicBezTo>
                  <a:pt x="2250142" y="397809"/>
                  <a:pt x="2365562" y="198904"/>
                  <a:pt x="2480983" y="0"/>
                </a:cubicBezTo>
              </a:path>
            </a:pathLst>
          </a:custGeom>
          <a:noFill/>
          <a:ln>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36021E4-4862-943E-C87F-27A820BC8B65}"/>
              </a:ext>
            </a:extLst>
          </p:cNvPr>
          <p:cNvSpPr txBox="1"/>
          <p:nvPr/>
        </p:nvSpPr>
        <p:spPr>
          <a:xfrm>
            <a:off x="7573925" y="1768288"/>
            <a:ext cx="1274239" cy="369332"/>
          </a:xfrm>
          <a:prstGeom prst="rect">
            <a:avLst/>
          </a:prstGeom>
          <a:noFill/>
        </p:spPr>
        <p:txBody>
          <a:bodyPr wrap="square" rtlCol="0">
            <a:spAutoFit/>
          </a:bodyPr>
          <a:lstStyle/>
          <a:p>
            <a:r>
              <a:rPr lang="en-US" dirty="0"/>
              <a:t>Path Plan</a:t>
            </a:r>
          </a:p>
        </p:txBody>
      </p:sp>
    </p:spTree>
    <p:extLst>
      <p:ext uri="{BB962C8B-B14F-4D97-AF65-F5344CB8AC3E}">
        <p14:creationId xmlns:p14="http://schemas.microsoft.com/office/powerpoint/2010/main" val="1507403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 calcmode="lin" valueType="num">
                                      <p:cBhvr additive="base">
                                        <p:cTn id="1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8">
                                            <p:txEl>
                                              <p:pRg st="1" end="1"/>
                                            </p:txEl>
                                          </p:spTgt>
                                        </p:tgtEl>
                                        <p:attrNameLst>
                                          <p:attrName>ppt_y</p:attrName>
                                        </p:attrNameLst>
                                      </p:cBhvr>
                                      <p:tavLst>
                                        <p:tav tm="0">
                                          <p:val>
                                            <p:strVal val="1+#ppt_h/2"/>
                                          </p:val>
                                        </p:tav>
                                        <p:tav tm="100000">
                                          <p:val>
                                            <p:strVal val="#ppt_y"/>
                                          </p:val>
                                        </p:tav>
                                      </p:tavLst>
                                    </p:anim>
                                  </p:childTnLst>
                                </p:cTn>
                              </p:par>
                              <p:par>
                                <p:cTn id="13" presetID="1" presetClass="entr" presetSubtype="0" fill="hold" nodeType="withEffect">
                                  <p:stCondLst>
                                    <p:cond delay="0"/>
                                  </p:stCondLst>
                                  <p:childTnLst>
                                    <p:set>
                                      <p:cBhvr>
                                        <p:cTn id="14" dur="1" fill="hold">
                                          <p:stCondLst>
                                            <p:cond delay="0"/>
                                          </p:stCondLst>
                                        </p:cTn>
                                        <p:tgtEl>
                                          <p:spTgt spid="10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anim calcmode="lin" valueType="num">
                                      <p:cBhvr additive="base">
                                        <p:cTn id="21"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 calcmode="lin" valueType="num">
                                      <p:cBhvr additive="base">
                                        <p:cTn id="27"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8">
                                            <p:txEl>
                                              <p:pRg st="4" end="4"/>
                                            </p:txEl>
                                          </p:spTgt>
                                        </p:tgtEl>
                                        <p:attrNameLst>
                                          <p:attrName>style.visibility</p:attrName>
                                        </p:attrNameLst>
                                      </p:cBhvr>
                                      <p:to>
                                        <p:strVal val="visible"/>
                                      </p:to>
                                    </p:set>
                                    <p:anim calcmode="lin" valueType="num">
                                      <p:cBhvr additive="base">
                                        <p:cTn id="33"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4166-A158-4CE6-14B4-2BB9A406C4B6}"/>
              </a:ext>
            </a:extLst>
          </p:cNvPr>
          <p:cNvSpPr>
            <a:spLocks noGrp="1"/>
          </p:cNvSpPr>
          <p:nvPr>
            <p:ph type="title"/>
          </p:nvPr>
        </p:nvSpPr>
        <p:spPr>
          <a:xfrm>
            <a:off x="838200" y="0"/>
            <a:ext cx="10515600" cy="815163"/>
          </a:xfrm>
        </p:spPr>
        <p:txBody>
          <a:bodyPr/>
          <a:lstStyle/>
          <a:p>
            <a:r>
              <a:rPr lang="en-US" dirty="0"/>
              <a:t>Digital Twin Interoperability Use Case</a:t>
            </a:r>
          </a:p>
        </p:txBody>
      </p:sp>
      <p:sp>
        <p:nvSpPr>
          <p:cNvPr id="4" name="Freeform 3">
            <a:extLst>
              <a:ext uri="{FF2B5EF4-FFF2-40B4-BE49-F238E27FC236}">
                <a16:creationId xmlns:a16="http://schemas.microsoft.com/office/drawing/2014/main" id="{4CABD214-3FFC-7222-58CD-1EB506232395}"/>
              </a:ext>
            </a:extLst>
          </p:cNvPr>
          <p:cNvSpPr/>
          <p:nvPr/>
        </p:nvSpPr>
        <p:spPr>
          <a:xfrm>
            <a:off x="3650512" y="2764207"/>
            <a:ext cx="7846828" cy="1635313"/>
          </a:xfrm>
          <a:custGeom>
            <a:avLst/>
            <a:gdLst>
              <a:gd name="connsiteX0" fmla="*/ 0 w 7846828"/>
              <a:gd name="connsiteY0" fmla="*/ 71142 h 1635313"/>
              <a:gd name="connsiteX1" fmla="*/ 269358 w 7846828"/>
              <a:gd name="connsiteY1" fmla="*/ 42788 h 1635313"/>
              <a:gd name="connsiteX2" fmla="*/ 552893 w 7846828"/>
              <a:gd name="connsiteY2" fmla="*/ 64053 h 1635313"/>
              <a:gd name="connsiteX3" fmla="*/ 715925 w 7846828"/>
              <a:gd name="connsiteY3" fmla="*/ 258 h 1635313"/>
              <a:gd name="connsiteX4" fmla="*/ 900223 w 7846828"/>
              <a:gd name="connsiteY4" fmla="*/ 92407 h 1635313"/>
              <a:gd name="connsiteX5" fmla="*/ 1070344 w 7846828"/>
              <a:gd name="connsiteY5" fmla="*/ 78230 h 1635313"/>
              <a:gd name="connsiteX6" fmla="*/ 1332614 w 7846828"/>
              <a:gd name="connsiteY6" fmla="*/ 510621 h 1635313"/>
              <a:gd name="connsiteX7" fmla="*/ 1842976 w 7846828"/>
              <a:gd name="connsiteY7" fmla="*/ 1148574 h 1635313"/>
              <a:gd name="connsiteX8" fmla="*/ 2480930 w 7846828"/>
              <a:gd name="connsiteY8" fmla="*/ 1467551 h 1635313"/>
              <a:gd name="connsiteX9" fmla="*/ 3076353 w 7846828"/>
              <a:gd name="connsiteY9" fmla="*/ 1623495 h 1635313"/>
              <a:gd name="connsiteX10" fmla="*/ 3607981 w 7846828"/>
              <a:gd name="connsiteY10" fmla="*/ 1623495 h 1635313"/>
              <a:gd name="connsiteX11" fmla="*/ 3969488 w 7846828"/>
              <a:gd name="connsiteY11" fmla="*/ 1616407 h 1635313"/>
              <a:gd name="connsiteX12" fmla="*/ 4465674 w 7846828"/>
              <a:gd name="connsiteY12" fmla="*/ 1453374 h 1635313"/>
              <a:gd name="connsiteX13" fmla="*/ 5054009 w 7846828"/>
              <a:gd name="connsiteY13" fmla="*/ 1269077 h 1635313"/>
              <a:gd name="connsiteX14" fmla="*/ 5422604 w 7846828"/>
              <a:gd name="connsiteY14" fmla="*/ 971365 h 1635313"/>
              <a:gd name="connsiteX15" fmla="*/ 5847907 w 7846828"/>
              <a:gd name="connsiteY15" fmla="*/ 368853 h 1635313"/>
              <a:gd name="connsiteX16" fmla="*/ 5961321 w 7846828"/>
              <a:gd name="connsiteY16" fmla="*/ 106584 h 1635313"/>
              <a:gd name="connsiteX17" fmla="*/ 6117265 w 7846828"/>
              <a:gd name="connsiteY17" fmla="*/ 14435 h 1635313"/>
              <a:gd name="connsiteX18" fmla="*/ 6273209 w 7846828"/>
              <a:gd name="connsiteY18" fmla="*/ 142026 h 1635313"/>
              <a:gd name="connsiteX19" fmla="*/ 6429153 w 7846828"/>
              <a:gd name="connsiteY19" fmla="*/ 258 h 1635313"/>
              <a:gd name="connsiteX20" fmla="*/ 6641804 w 7846828"/>
              <a:gd name="connsiteY20" fmla="*/ 184556 h 1635313"/>
              <a:gd name="connsiteX21" fmla="*/ 6896986 w 7846828"/>
              <a:gd name="connsiteY21" fmla="*/ 205821 h 1635313"/>
              <a:gd name="connsiteX22" fmla="*/ 7421525 w 7846828"/>
              <a:gd name="connsiteY22" fmla="*/ 156202 h 1635313"/>
              <a:gd name="connsiteX23" fmla="*/ 7705060 w 7846828"/>
              <a:gd name="connsiteY23" fmla="*/ 170379 h 1635313"/>
              <a:gd name="connsiteX24" fmla="*/ 7846828 w 7846828"/>
              <a:gd name="connsiteY24" fmla="*/ 149114 h 1635313"/>
              <a:gd name="connsiteX25" fmla="*/ 7846828 w 7846828"/>
              <a:gd name="connsiteY25" fmla="*/ 149114 h 163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46828" h="1635313">
                <a:moveTo>
                  <a:pt x="0" y="71142"/>
                </a:moveTo>
                <a:cubicBezTo>
                  <a:pt x="88604" y="57555"/>
                  <a:pt x="177209" y="43969"/>
                  <a:pt x="269358" y="42788"/>
                </a:cubicBezTo>
                <a:cubicBezTo>
                  <a:pt x="361507" y="41607"/>
                  <a:pt x="478465" y="71141"/>
                  <a:pt x="552893" y="64053"/>
                </a:cubicBezTo>
                <a:cubicBezTo>
                  <a:pt x="627321" y="56965"/>
                  <a:pt x="658037" y="-4468"/>
                  <a:pt x="715925" y="258"/>
                </a:cubicBezTo>
                <a:cubicBezTo>
                  <a:pt x="773813" y="4984"/>
                  <a:pt x="841153" y="79412"/>
                  <a:pt x="900223" y="92407"/>
                </a:cubicBezTo>
                <a:cubicBezTo>
                  <a:pt x="959293" y="105402"/>
                  <a:pt x="998279" y="8528"/>
                  <a:pt x="1070344" y="78230"/>
                </a:cubicBezTo>
                <a:cubicBezTo>
                  <a:pt x="1142409" y="147932"/>
                  <a:pt x="1203842" y="332230"/>
                  <a:pt x="1332614" y="510621"/>
                </a:cubicBezTo>
                <a:cubicBezTo>
                  <a:pt x="1461386" y="689012"/>
                  <a:pt x="1651590" y="989086"/>
                  <a:pt x="1842976" y="1148574"/>
                </a:cubicBezTo>
                <a:cubicBezTo>
                  <a:pt x="2034362" y="1308062"/>
                  <a:pt x="2275367" y="1388398"/>
                  <a:pt x="2480930" y="1467551"/>
                </a:cubicBezTo>
                <a:cubicBezTo>
                  <a:pt x="2686493" y="1546705"/>
                  <a:pt x="2888511" y="1597504"/>
                  <a:pt x="3076353" y="1623495"/>
                </a:cubicBezTo>
                <a:cubicBezTo>
                  <a:pt x="3264195" y="1649486"/>
                  <a:pt x="3459125" y="1624676"/>
                  <a:pt x="3607981" y="1623495"/>
                </a:cubicBezTo>
                <a:cubicBezTo>
                  <a:pt x="3756837" y="1622314"/>
                  <a:pt x="3826539" y="1644760"/>
                  <a:pt x="3969488" y="1616407"/>
                </a:cubicBezTo>
                <a:cubicBezTo>
                  <a:pt x="4112437" y="1588054"/>
                  <a:pt x="4465674" y="1453374"/>
                  <a:pt x="4465674" y="1453374"/>
                </a:cubicBezTo>
                <a:cubicBezTo>
                  <a:pt x="4646427" y="1395486"/>
                  <a:pt x="4894521" y="1349412"/>
                  <a:pt x="5054009" y="1269077"/>
                </a:cubicBezTo>
                <a:cubicBezTo>
                  <a:pt x="5213497" y="1188742"/>
                  <a:pt x="5290288" y="1121402"/>
                  <a:pt x="5422604" y="971365"/>
                </a:cubicBezTo>
                <a:cubicBezTo>
                  <a:pt x="5554920" y="821328"/>
                  <a:pt x="5758121" y="512983"/>
                  <a:pt x="5847907" y="368853"/>
                </a:cubicBezTo>
                <a:cubicBezTo>
                  <a:pt x="5937693" y="224723"/>
                  <a:pt x="5916428" y="165654"/>
                  <a:pt x="5961321" y="106584"/>
                </a:cubicBezTo>
                <a:cubicBezTo>
                  <a:pt x="6006214" y="47514"/>
                  <a:pt x="6065284" y="8528"/>
                  <a:pt x="6117265" y="14435"/>
                </a:cubicBezTo>
                <a:cubicBezTo>
                  <a:pt x="6169246" y="20342"/>
                  <a:pt x="6221228" y="144389"/>
                  <a:pt x="6273209" y="142026"/>
                </a:cubicBezTo>
                <a:cubicBezTo>
                  <a:pt x="6325190" y="139663"/>
                  <a:pt x="6367721" y="-6830"/>
                  <a:pt x="6429153" y="258"/>
                </a:cubicBezTo>
                <a:cubicBezTo>
                  <a:pt x="6490585" y="7346"/>
                  <a:pt x="6563832" y="150296"/>
                  <a:pt x="6641804" y="184556"/>
                </a:cubicBezTo>
                <a:cubicBezTo>
                  <a:pt x="6719776" y="218817"/>
                  <a:pt x="6767033" y="210547"/>
                  <a:pt x="6896986" y="205821"/>
                </a:cubicBezTo>
                <a:cubicBezTo>
                  <a:pt x="7026939" y="201095"/>
                  <a:pt x="7286846" y="162109"/>
                  <a:pt x="7421525" y="156202"/>
                </a:cubicBezTo>
                <a:cubicBezTo>
                  <a:pt x="7556204" y="150295"/>
                  <a:pt x="7634176" y="171560"/>
                  <a:pt x="7705060" y="170379"/>
                </a:cubicBezTo>
                <a:cubicBezTo>
                  <a:pt x="7775944" y="169198"/>
                  <a:pt x="7846828" y="149114"/>
                  <a:pt x="7846828" y="149114"/>
                </a:cubicBezTo>
                <a:lnTo>
                  <a:pt x="7846828" y="149114"/>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299FAA-D379-1F9C-AE7F-791E116D5BAF}"/>
              </a:ext>
            </a:extLst>
          </p:cNvPr>
          <p:cNvPicPr>
            <a:picLocks noChangeAspect="1"/>
          </p:cNvPicPr>
          <p:nvPr/>
        </p:nvPicPr>
        <p:blipFill rotWithShape="1">
          <a:blip r:embed="rId2"/>
          <a:srcRect l="11233" t="13754"/>
          <a:stretch/>
        </p:blipFill>
        <p:spPr>
          <a:xfrm>
            <a:off x="10615374" y="2503870"/>
            <a:ext cx="492850" cy="421631"/>
          </a:xfrm>
          <a:prstGeom prst="rect">
            <a:avLst/>
          </a:prstGeom>
        </p:spPr>
      </p:pic>
      <p:sp>
        <p:nvSpPr>
          <p:cNvPr id="6" name="Freeform 5">
            <a:extLst>
              <a:ext uri="{FF2B5EF4-FFF2-40B4-BE49-F238E27FC236}">
                <a16:creationId xmlns:a16="http://schemas.microsoft.com/office/drawing/2014/main" id="{C60F8D4F-DEF6-076B-340D-20D985A870C7}"/>
              </a:ext>
            </a:extLst>
          </p:cNvPr>
          <p:cNvSpPr/>
          <p:nvPr/>
        </p:nvSpPr>
        <p:spPr>
          <a:xfrm>
            <a:off x="673395" y="2792805"/>
            <a:ext cx="3048000" cy="178256"/>
          </a:xfrm>
          <a:custGeom>
            <a:avLst/>
            <a:gdLst>
              <a:gd name="connsiteX0" fmla="*/ 0 w 3048000"/>
              <a:gd name="connsiteY0" fmla="*/ 77986 h 178256"/>
              <a:gd name="connsiteX1" fmla="*/ 432391 w 3048000"/>
              <a:gd name="connsiteY1" fmla="*/ 85074 h 178256"/>
              <a:gd name="connsiteX2" fmla="*/ 900224 w 3048000"/>
              <a:gd name="connsiteY2" fmla="*/ 14 h 178256"/>
              <a:gd name="connsiteX3" fmla="*/ 1247554 w 3048000"/>
              <a:gd name="connsiteY3" fmla="*/ 77986 h 178256"/>
              <a:gd name="connsiteX4" fmla="*/ 1594884 w 3048000"/>
              <a:gd name="connsiteY4" fmla="*/ 49632 h 178256"/>
              <a:gd name="connsiteX5" fmla="*/ 2083982 w 3048000"/>
              <a:gd name="connsiteY5" fmla="*/ 177223 h 178256"/>
              <a:gd name="connsiteX6" fmla="*/ 2353340 w 3048000"/>
              <a:gd name="connsiteY6" fmla="*/ 106339 h 178256"/>
              <a:gd name="connsiteX7" fmla="*/ 2558903 w 3048000"/>
              <a:gd name="connsiteY7" fmla="*/ 42544 h 178256"/>
              <a:gd name="connsiteX8" fmla="*/ 2849526 w 3048000"/>
              <a:gd name="connsiteY8" fmla="*/ 35455 h 178256"/>
              <a:gd name="connsiteX9" fmla="*/ 3048000 w 3048000"/>
              <a:gd name="connsiteY9" fmla="*/ 35455 h 17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8000" h="178256">
                <a:moveTo>
                  <a:pt x="0" y="77986"/>
                </a:moveTo>
                <a:cubicBezTo>
                  <a:pt x="141177" y="88027"/>
                  <a:pt x="282354" y="98069"/>
                  <a:pt x="432391" y="85074"/>
                </a:cubicBezTo>
                <a:cubicBezTo>
                  <a:pt x="582428" y="72079"/>
                  <a:pt x="764364" y="1195"/>
                  <a:pt x="900224" y="14"/>
                </a:cubicBezTo>
                <a:cubicBezTo>
                  <a:pt x="1036085" y="-1167"/>
                  <a:pt x="1131777" y="69716"/>
                  <a:pt x="1247554" y="77986"/>
                </a:cubicBezTo>
                <a:cubicBezTo>
                  <a:pt x="1363331" y="86256"/>
                  <a:pt x="1455479" y="33092"/>
                  <a:pt x="1594884" y="49632"/>
                </a:cubicBezTo>
                <a:cubicBezTo>
                  <a:pt x="1734289" y="66171"/>
                  <a:pt x="1957573" y="167772"/>
                  <a:pt x="2083982" y="177223"/>
                </a:cubicBezTo>
                <a:cubicBezTo>
                  <a:pt x="2210391" y="186674"/>
                  <a:pt x="2274187" y="128786"/>
                  <a:pt x="2353340" y="106339"/>
                </a:cubicBezTo>
                <a:cubicBezTo>
                  <a:pt x="2432494" y="83893"/>
                  <a:pt x="2476205" y="54358"/>
                  <a:pt x="2558903" y="42544"/>
                </a:cubicBezTo>
                <a:cubicBezTo>
                  <a:pt x="2641601" y="30730"/>
                  <a:pt x="2768010" y="36636"/>
                  <a:pt x="2849526" y="35455"/>
                </a:cubicBezTo>
                <a:cubicBezTo>
                  <a:pt x="2931042" y="34274"/>
                  <a:pt x="2989521" y="34864"/>
                  <a:pt x="3048000" y="3545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IPER Moon Rover GIFs on GIPHY - Be Animated">
            <a:extLst>
              <a:ext uri="{FF2B5EF4-FFF2-40B4-BE49-F238E27FC236}">
                <a16:creationId xmlns:a16="http://schemas.microsoft.com/office/drawing/2014/main" id="{FDCBC298-B4A1-973B-DD73-02D5EB0D58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6107" y="1441750"/>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7A27BD6-4C81-1F08-55F6-D6B25878D6D0}"/>
              </a:ext>
            </a:extLst>
          </p:cNvPr>
          <p:cNvSpPr txBox="1"/>
          <p:nvPr/>
        </p:nvSpPr>
        <p:spPr>
          <a:xfrm>
            <a:off x="340242" y="2972094"/>
            <a:ext cx="462407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Viper A pushes Cadre to the edge of the crater. </a:t>
            </a:r>
          </a:p>
          <a:p>
            <a:pPr marL="285750" indent="-285750">
              <a:buFont typeface="Arial" panose="020B0604020202020204" pitchFamily="34" charset="0"/>
              <a:buChar char="•"/>
            </a:pPr>
            <a:r>
              <a:rPr lang="en-US" dirty="0"/>
              <a:t>Rescue mission success!</a:t>
            </a:r>
          </a:p>
          <a:p>
            <a:pPr marL="285750" indent="-285750">
              <a:buFont typeface="Arial" panose="020B0604020202020204" pitchFamily="34" charset="0"/>
              <a:buChar char="•"/>
            </a:pPr>
            <a:endParaRPr lang="en-US" dirty="0"/>
          </a:p>
        </p:txBody>
      </p:sp>
      <p:pic>
        <p:nvPicPr>
          <p:cNvPr id="10" name="Picture 4" descr="VIPER Moon Rover GIFs on GIPHY - Be Animated">
            <a:extLst>
              <a:ext uri="{FF2B5EF4-FFF2-40B4-BE49-F238E27FC236}">
                <a16:creationId xmlns:a16="http://schemas.microsoft.com/office/drawing/2014/main" id="{A43C96CC-5AAE-4F1E-F88D-98B74742B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7162" y="1328450"/>
            <a:ext cx="1495692" cy="15854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87A3DD0-C89D-1373-ACB2-4A4008897EB4}"/>
              </a:ext>
            </a:extLst>
          </p:cNvPr>
          <p:cNvSpPr txBox="1"/>
          <p:nvPr/>
        </p:nvSpPr>
        <p:spPr>
          <a:xfrm>
            <a:off x="3650512" y="1172886"/>
            <a:ext cx="1148316" cy="369332"/>
          </a:xfrm>
          <a:prstGeom prst="rect">
            <a:avLst/>
          </a:prstGeom>
          <a:noFill/>
        </p:spPr>
        <p:txBody>
          <a:bodyPr wrap="square" rtlCol="0">
            <a:spAutoFit/>
          </a:bodyPr>
          <a:lstStyle/>
          <a:p>
            <a:r>
              <a:rPr lang="en-US" dirty="0"/>
              <a:t>Viper B</a:t>
            </a:r>
          </a:p>
        </p:txBody>
      </p:sp>
      <p:sp>
        <p:nvSpPr>
          <p:cNvPr id="12" name="TextBox 11">
            <a:extLst>
              <a:ext uri="{FF2B5EF4-FFF2-40B4-BE49-F238E27FC236}">
                <a16:creationId xmlns:a16="http://schemas.microsoft.com/office/drawing/2014/main" id="{E86BF058-6AF3-27C7-6444-334A9F5476F0}"/>
              </a:ext>
            </a:extLst>
          </p:cNvPr>
          <p:cNvSpPr txBox="1"/>
          <p:nvPr/>
        </p:nvSpPr>
        <p:spPr>
          <a:xfrm>
            <a:off x="10113953" y="1207204"/>
            <a:ext cx="1148316" cy="369332"/>
          </a:xfrm>
          <a:prstGeom prst="rect">
            <a:avLst/>
          </a:prstGeom>
          <a:noFill/>
        </p:spPr>
        <p:txBody>
          <a:bodyPr wrap="square" rtlCol="0">
            <a:spAutoFit/>
          </a:bodyPr>
          <a:lstStyle/>
          <a:p>
            <a:r>
              <a:rPr lang="en-US" dirty="0"/>
              <a:t>Viper A</a:t>
            </a:r>
          </a:p>
        </p:txBody>
      </p:sp>
      <p:sp>
        <p:nvSpPr>
          <p:cNvPr id="13" name="TextBox 12">
            <a:extLst>
              <a:ext uri="{FF2B5EF4-FFF2-40B4-BE49-F238E27FC236}">
                <a16:creationId xmlns:a16="http://schemas.microsoft.com/office/drawing/2014/main" id="{2C6C3F80-CB29-555A-0157-0FBACCDB4EEC}"/>
              </a:ext>
            </a:extLst>
          </p:cNvPr>
          <p:cNvSpPr txBox="1"/>
          <p:nvPr/>
        </p:nvSpPr>
        <p:spPr>
          <a:xfrm>
            <a:off x="10611555" y="2193600"/>
            <a:ext cx="935665" cy="369332"/>
          </a:xfrm>
          <a:prstGeom prst="rect">
            <a:avLst/>
          </a:prstGeom>
          <a:noFill/>
        </p:spPr>
        <p:txBody>
          <a:bodyPr wrap="square">
            <a:spAutoFit/>
          </a:bodyPr>
          <a:lstStyle/>
          <a:p>
            <a:r>
              <a:rPr lang="en-US" dirty="0"/>
              <a:t>Cadre</a:t>
            </a:r>
          </a:p>
        </p:txBody>
      </p:sp>
      <p:sp>
        <p:nvSpPr>
          <p:cNvPr id="9" name="Freeform 8">
            <a:extLst>
              <a:ext uri="{FF2B5EF4-FFF2-40B4-BE49-F238E27FC236}">
                <a16:creationId xmlns:a16="http://schemas.microsoft.com/office/drawing/2014/main" id="{F27B81CA-210C-B247-F571-F17307275A64}"/>
              </a:ext>
            </a:extLst>
          </p:cNvPr>
          <p:cNvSpPr/>
          <p:nvPr/>
        </p:nvSpPr>
        <p:spPr>
          <a:xfrm>
            <a:off x="7039535" y="1768288"/>
            <a:ext cx="2480983" cy="1015253"/>
          </a:xfrm>
          <a:custGeom>
            <a:avLst/>
            <a:gdLst>
              <a:gd name="connsiteX0" fmla="*/ 0 w 2480983"/>
              <a:gd name="connsiteY0" fmla="*/ 1015253 h 1015253"/>
              <a:gd name="connsiteX1" fmla="*/ 295836 w 2480983"/>
              <a:gd name="connsiteY1" fmla="*/ 625288 h 1015253"/>
              <a:gd name="connsiteX2" fmla="*/ 894230 w 2480983"/>
              <a:gd name="connsiteY2" fmla="*/ 773206 h 1015253"/>
              <a:gd name="connsiteX3" fmla="*/ 1358153 w 2480983"/>
              <a:gd name="connsiteY3" fmla="*/ 571500 h 1015253"/>
              <a:gd name="connsiteX4" fmla="*/ 1647265 w 2480983"/>
              <a:gd name="connsiteY4" fmla="*/ 235324 h 1015253"/>
              <a:gd name="connsiteX5" fmla="*/ 2111189 w 2480983"/>
              <a:gd name="connsiteY5" fmla="*/ 437030 h 1015253"/>
              <a:gd name="connsiteX6" fmla="*/ 2480983 w 2480983"/>
              <a:gd name="connsiteY6" fmla="*/ 0 h 101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0983" h="1015253">
                <a:moveTo>
                  <a:pt x="0" y="1015253"/>
                </a:moveTo>
                <a:cubicBezTo>
                  <a:pt x="73399" y="840441"/>
                  <a:pt x="146798" y="665629"/>
                  <a:pt x="295836" y="625288"/>
                </a:cubicBezTo>
                <a:cubicBezTo>
                  <a:pt x="444874" y="584947"/>
                  <a:pt x="717177" y="782171"/>
                  <a:pt x="894230" y="773206"/>
                </a:cubicBezTo>
                <a:cubicBezTo>
                  <a:pt x="1071283" y="764241"/>
                  <a:pt x="1232647" y="661147"/>
                  <a:pt x="1358153" y="571500"/>
                </a:cubicBezTo>
                <a:cubicBezTo>
                  <a:pt x="1483659" y="481853"/>
                  <a:pt x="1521759" y="257736"/>
                  <a:pt x="1647265" y="235324"/>
                </a:cubicBezTo>
                <a:cubicBezTo>
                  <a:pt x="1772771" y="212912"/>
                  <a:pt x="1972236" y="476251"/>
                  <a:pt x="2111189" y="437030"/>
                </a:cubicBezTo>
                <a:cubicBezTo>
                  <a:pt x="2250142" y="397809"/>
                  <a:pt x="2365562" y="198904"/>
                  <a:pt x="2480983" y="0"/>
                </a:cubicBezTo>
              </a:path>
            </a:pathLst>
          </a:custGeom>
          <a:noFill/>
          <a:ln>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0A9D148-91DF-CC1E-F5A4-9D12E2AB9E9E}"/>
              </a:ext>
            </a:extLst>
          </p:cNvPr>
          <p:cNvSpPr txBox="1"/>
          <p:nvPr/>
        </p:nvSpPr>
        <p:spPr>
          <a:xfrm>
            <a:off x="7573925" y="1768288"/>
            <a:ext cx="1274239" cy="369332"/>
          </a:xfrm>
          <a:prstGeom prst="rect">
            <a:avLst/>
          </a:prstGeom>
          <a:noFill/>
        </p:spPr>
        <p:txBody>
          <a:bodyPr wrap="square" rtlCol="0">
            <a:spAutoFit/>
          </a:bodyPr>
          <a:lstStyle/>
          <a:p>
            <a:r>
              <a:rPr lang="en-US" dirty="0"/>
              <a:t>Path Plan</a:t>
            </a:r>
          </a:p>
        </p:txBody>
      </p:sp>
    </p:spTree>
    <p:extLst>
      <p:ext uri="{BB962C8B-B14F-4D97-AF65-F5344CB8AC3E}">
        <p14:creationId xmlns:p14="http://schemas.microsoft.com/office/powerpoint/2010/main" val="2282322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976B9-D2BA-A0D5-D7C7-F7C203DFFC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95E826-C137-6013-A799-DB47F09B027F}"/>
              </a:ext>
            </a:extLst>
          </p:cNvPr>
          <p:cNvSpPr>
            <a:spLocks noGrp="1"/>
          </p:cNvSpPr>
          <p:nvPr>
            <p:ph type="title"/>
          </p:nvPr>
        </p:nvSpPr>
        <p:spPr>
          <a:xfrm>
            <a:off x="904702" y="1"/>
            <a:ext cx="10515600" cy="822960"/>
          </a:xfrm>
        </p:spPr>
        <p:txBody>
          <a:bodyPr/>
          <a:lstStyle/>
          <a:p>
            <a:r>
              <a:rPr lang="en-US" b="1" dirty="0"/>
              <a:t>ACTIVITY OVERVIEW </a:t>
            </a:r>
          </a:p>
        </p:txBody>
      </p:sp>
      <p:sp>
        <p:nvSpPr>
          <p:cNvPr id="5" name="TextBox 4">
            <a:extLst>
              <a:ext uri="{FF2B5EF4-FFF2-40B4-BE49-F238E27FC236}">
                <a16:creationId xmlns:a16="http://schemas.microsoft.com/office/drawing/2014/main" id="{ACF178CE-0209-F0C8-5552-67A8BA45A343}"/>
              </a:ext>
            </a:extLst>
          </p:cNvPr>
          <p:cNvSpPr txBox="1"/>
          <p:nvPr/>
        </p:nvSpPr>
        <p:spPr>
          <a:xfrm>
            <a:off x="838200" y="822961"/>
            <a:ext cx="10515599" cy="5866350"/>
          </a:xfrm>
          <a:prstGeom prst="rect">
            <a:avLst/>
          </a:prstGeom>
          <a:noFill/>
        </p:spPr>
        <p:txBody>
          <a:bodyPr wrap="square" rtlCol="0">
            <a:spAutoFit/>
          </a:bodyPr>
          <a:lstStyle/>
          <a:p>
            <a:pPr>
              <a:lnSpc>
                <a:spcPct val="150000"/>
              </a:lnSpc>
            </a:pPr>
            <a:r>
              <a:rPr lang="en-US" b="1" dirty="0"/>
              <a:t>Step 1. </a:t>
            </a:r>
            <a:r>
              <a:rPr lang="en-US" dirty="0"/>
              <a:t>CADRE rover sends an SOS message after getting stuck in a ditch while conducting its operations. VIPER A is in the vicinity and receives the message. </a:t>
            </a:r>
          </a:p>
          <a:p>
            <a:pPr>
              <a:lnSpc>
                <a:spcPct val="150000"/>
              </a:lnSpc>
            </a:pPr>
            <a:r>
              <a:rPr lang="en-US" b="1" dirty="0"/>
              <a:t>Step 2. </a:t>
            </a:r>
            <a:r>
              <a:rPr lang="en-US" dirty="0"/>
              <a:t>VIPER A goes to the crater where CADRE is located and stops at the edge. VIPER assesses the crater, measures the slope, and sends 3D geometry to Krono (or PINN) for slope regolith friction simulation. Viper A sends request to LLM for path planning.</a:t>
            </a:r>
          </a:p>
          <a:p>
            <a:pPr>
              <a:lnSpc>
                <a:spcPct val="150000"/>
              </a:lnSpc>
            </a:pPr>
            <a:r>
              <a:rPr lang="en-US" b="1" dirty="0"/>
              <a:t>Step 3. </a:t>
            </a:r>
            <a:r>
              <a:rPr lang="en-US" dirty="0"/>
              <a:t>Another Viper rover (VIPER B) come to assist the rescue operation. VIPER A receives plan of action (path planning using LLM). </a:t>
            </a:r>
          </a:p>
          <a:p>
            <a:pPr>
              <a:lnSpc>
                <a:spcPct val="150000"/>
              </a:lnSpc>
            </a:pPr>
            <a:r>
              <a:rPr lang="en-US" b="1" dirty="0"/>
              <a:t>Step 4. </a:t>
            </a:r>
            <a:r>
              <a:rPr lang="en-US" dirty="0"/>
              <a:t>VIPER A goes in the crater. VIPER B moves to the edge to establish communication relay.</a:t>
            </a:r>
          </a:p>
          <a:p>
            <a:pPr>
              <a:lnSpc>
                <a:spcPct val="150000"/>
              </a:lnSpc>
            </a:pPr>
            <a:r>
              <a:rPr lang="en-US" b="1" dirty="0"/>
              <a:t>Step 5. </a:t>
            </a:r>
            <a:r>
              <a:rPr lang="en-US" dirty="0"/>
              <a:t>VIPER A reassesses the crater bottom environment and Cadre position. Viper A requests path planning using LLM again.</a:t>
            </a:r>
            <a:endParaRPr lang="en-US" b="1" dirty="0"/>
          </a:p>
          <a:p>
            <a:pPr>
              <a:lnSpc>
                <a:spcPct val="150000"/>
              </a:lnSpc>
            </a:pPr>
            <a:r>
              <a:rPr lang="en-US" b="1" dirty="0"/>
              <a:t>Step 6. </a:t>
            </a:r>
            <a:r>
              <a:rPr lang="en-US" dirty="0"/>
              <a:t>VIPER A collides with CADRE. CADRE lets go of control and follows VIPER A instructions to move wheels. CADRE send information about environment to VIPER.</a:t>
            </a:r>
          </a:p>
          <a:p>
            <a:pPr>
              <a:lnSpc>
                <a:spcPct val="150000"/>
              </a:lnSpc>
            </a:pPr>
            <a:r>
              <a:rPr lang="en-US" b="1" dirty="0"/>
              <a:t>Step 7. </a:t>
            </a:r>
            <a:r>
              <a:rPr lang="en-US" dirty="0"/>
              <a:t>VIPER A pushes CADRE out of the crater, or at least enough to get it back moving. </a:t>
            </a:r>
          </a:p>
          <a:p>
            <a:pPr>
              <a:lnSpc>
                <a:spcPct val="150000"/>
              </a:lnSpc>
            </a:pPr>
            <a:r>
              <a:rPr lang="en-US" b="1" dirty="0"/>
              <a:t>Step 8. </a:t>
            </a:r>
            <a:r>
              <a:rPr lang="en-US" dirty="0"/>
              <a:t>Both VIPER A and CADRE are out of the crater.</a:t>
            </a:r>
          </a:p>
        </p:txBody>
      </p:sp>
    </p:spTree>
    <p:extLst>
      <p:ext uri="{BB962C8B-B14F-4D97-AF65-F5344CB8AC3E}">
        <p14:creationId xmlns:p14="http://schemas.microsoft.com/office/powerpoint/2010/main" val="2917125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8052</TotalTime>
  <Words>2987</Words>
  <Application>Microsoft Office PowerPoint</Application>
  <PresentationFormat>Widescreen</PresentationFormat>
  <Paragraphs>333</Paragraphs>
  <Slides>27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Aptos</vt:lpstr>
      <vt:lpstr>Arial</vt:lpstr>
      <vt:lpstr>Calibri</vt:lpstr>
      <vt:lpstr>Calibri Light</vt:lpstr>
      <vt:lpstr>Helvetica</vt:lpstr>
      <vt:lpstr>Symbol</vt:lpstr>
      <vt:lpstr>Trade Gothic Next Heavy</vt:lpstr>
      <vt:lpstr>Office Theme</vt:lpstr>
      <vt:lpstr>Digital Twin Interoperability Demonstration Use Case  </vt:lpstr>
      <vt:lpstr>PowerPoint Presentation</vt:lpstr>
      <vt:lpstr>Use Case Elements</vt:lpstr>
      <vt:lpstr>Digital Twin Interoperability Use Case</vt:lpstr>
      <vt:lpstr>Digital Twin Interoperability Use Case</vt:lpstr>
      <vt:lpstr>Digital Twin Interoperability Use Case</vt:lpstr>
      <vt:lpstr>Digital Twin Interoperability Use Case</vt:lpstr>
      <vt:lpstr>Digital Twin Interoperability Use Case</vt:lpstr>
      <vt:lpstr>ACTIVITY OVERVIEW </vt:lpstr>
      <vt:lpstr>ACTIVITY BREAKDOWN  </vt:lpstr>
      <vt:lpstr>ACTIVITY BREAKDOWN </vt:lpstr>
      <vt:lpstr>ACTIVITY BREAKDOWN </vt:lpstr>
      <vt:lpstr>Digital Twin Interoperability Use Case</vt:lpstr>
      <vt:lpstr>Digital Twin Interoperability Use Case</vt:lpstr>
      <vt:lpstr>Digital Twin Interoperability Use Case</vt:lpstr>
      <vt:lpstr>Digital Twin Interoperability Use Case</vt:lpstr>
      <vt:lpstr>Digital Twin Interoperability Use Case</vt:lpstr>
      <vt:lpstr>DATA TO BE EXCHANGED</vt:lpstr>
      <vt:lpstr>Software Architecture</vt:lpstr>
      <vt:lpstr>Pilot Network Architecture</vt:lpstr>
      <vt:lpstr>TASKS</vt:lpstr>
      <vt:lpstr>ASSIGNING TASKS</vt:lpstr>
      <vt:lpstr>GROUP 1: Kafka server, In-memory database; measure latency &amp; min data stream</vt:lpstr>
      <vt:lpstr>GROUP 2: Omniverse, Unreal and Unity environments, Different Physics engines working together; Model storage</vt:lpstr>
      <vt:lpstr>GROUP 3: HSML Implementation; Model storage; Authentication protocol</vt:lpstr>
      <vt:lpstr>GROUP 4: Business Logic Plugins; AI agent; Model storage</vt:lpstr>
      <vt:lpstr>Development Schedule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 Thomas T (US 349B)</dc:creator>
  <cp:lastModifiedBy>Sanjurjo Barrio, Alicia (349B-Affiliate)</cp:lastModifiedBy>
  <cp:revision>14</cp:revision>
  <dcterms:created xsi:type="dcterms:W3CDTF">2025-02-06T20:11:51Z</dcterms:created>
  <dcterms:modified xsi:type="dcterms:W3CDTF">2025-02-14T17:29:29Z</dcterms:modified>
</cp:coreProperties>
</file>

<file path=docProps/thumbnail.jpeg>
</file>